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63" r:id="rId3"/>
    <p:sldId id="273" r:id="rId4"/>
    <p:sldId id="282" r:id="rId5"/>
    <p:sldId id="283" r:id="rId6"/>
    <p:sldId id="281" r:id="rId7"/>
    <p:sldId id="265" r:id="rId8"/>
    <p:sldId id="278" r:id="rId9"/>
    <p:sldId id="279" r:id="rId10"/>
    <p:sldId id="272" r:id="rId11"/>
    <p:sldId id="274" r:id="rId12"/>
    <p:sldId id="275" r:id="rId13"/>
    <p:sldId id="271" r:id="rId14"/>
    <p:sldId id="268" r:id="rId15"/>
    <p:sldId id="269" r:id="rId16"/>
    <p:sldId id="270" r:id="rId17"/>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770" autoAdjust="0"/>
  </p:normalViewPr>
  <p:slideViewPr>
    <p:cSldViewPr snapToGrid="0">
      <p:cViewPr varScale="1">
        <p:scale>
          <a:sx n="110" d="100"/>
          <a:sy n="110" d="100"/>
        </p:scale>
        <p:origin x="126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1116D-0B34-47F6-A729-4588846780B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o-RO"/>
        </a:p>
      </dgm:t>
    </dgm:pt>
    <dgm:pt modelId="{2ABD77AD-3E0C-4938-B650-AC53AF3AB984}">
      <dgm:prSet phldrT="[Text]"/>
      <dgm:spPr>
        <a:solidFill>
          <a:srgbClr val="00B050"/>
        </a:solidFill>
      </dgm:spPr>
      <dgm:t>
        <a:bodyPr/>
        <a:lstStyle/>
        <a:p>
          <a:r>
            <a:rPr lang="ro-RO" dirty="0">
              <a:solidFill>
                <a:schemeClr val="tx1"/>
              </a:solidFill>
            </a:rPr>
            <a:t>Legislativ</a:t>
          </a:r>
        </a:p>
      </dgm:t>
    </dgm:pt>
    <dgm:pt modelId="{45E17EA0-CD26-415C-8A5A-443027635F36}" type="parTrans" cxnId="{56B83D6C-7F55-4E04-A0A5-5C67DC8C06C9}">
      <dgm:prSet/>
      <dgm:spPr/>
      <dgm:t>
        <a:bodyPr/>
        <a:lstStyle/>
        <a:p>
          <a:endParaRPr lang="ro-RO"/>
        </a:p>
      </dgm:t>
    </dgm:pt>
    <dgm:pt modelId="{3FA58522-C439-4A57-96AB-E8FA89D0D457}" type="sibTrans" cxnId="{56B83D6C-7F55-4E04-A0A5-5C67DC8C06C9}">
      <dgm:prSet/>
      <dgm:spPr/>
      <dgm:t>
        <a:bodyPr/>
        <a:lstStyle/>
        <a:p>
          <a:endParaRPr lang="ro-RO"/>
        </a:p>
      </dgm:t>
    </dgm:pt>
    <dgm:pt modelId="{9DBA2CB9-2524-440E-B788-EFD5848E32D9}">
      <dgm:prSet phldrT="[Text]"/>
      <dgm:spPr>
        <a:solidFill>
          <a:srgbClr val="00B050">
            <a:alpha val="90000"/>
          </a:srgbClr>
        </a:solidFill>
      </dgm:spPr>
      <dgm:t>
        <a:bodyPr/>
        <a:lstStyle/>
        <a:p>
          <a:r>
            <a:rPr lang="ro-RO" dirty="0"/>
            <a:t>Senatul USM </a:t>
          </a:r>
        </a:p>
      </dgm:t>
    </dgm:pt>
    <dgm:pt modelId="{DD9C5BF1-49FE-4257-B916-5F6B670790FE}" type="parTrans" cxnId="{7ACA7C88-BCB4-4DBD-9694-51CA4F008A7C}">
      <dgm:prSet/>
      <dgm:spPr/>
      <dgm:t>
        <a:bodyPr/>
        <a:lstStyle/>
        <a:p>
          <a:endParaRPr lang="ro-RO"/>
        </a:p>
      </dgm:t>
    </dgm:pt>
    <dgm:pt modelId="{AE240276-2238-4A11-BECF-F75BD8378A4C}" type="sibTrans" cxnId="{7ACA7C88-BCB4-4DBD-9694-51CA4F008A7C}">
      <dgm:prSet/>
      <dgm:spPr/>
      <dgm:t>
        <a:bodyPr/>
        <a:lstStyle/>
        <a:p>
          <a:endParaRPr lang="ro-RO"/>
        </a:p>
      </dgm:t>
    </dgm:pt>
    <dgm:pt modelId="{C62E6F19-3082-4E23-8896-879EE58440DA}">
      <dgm:prSet phldrT="[Text]"/>
      <dgm:spPr>
        <a:solidFill>
          <a:srgbClr val="00B050">
            <a:alpha val="90000"/>
          </a:srgbClr>
        </a:solidFill>
      </dgm:spPr>
      <dgm:t>
        <a:bodyPr/>
        <a:lstStyle/>
        <a:p>
          <a:r>
            <a:rPr lang="ro-RO" dirty="0"/>
            <a:t>Consiliul Calității</a:t>
          </a:r>
        </a:p>
      </dgm:t>
    </dgm:pt>
    <dgm:pt modelId="{F0B86A04-8142-4002-BD3B-C727E092D9A5}" type="parTrans" cxnId="{5143EDE1-F834-437D-BF09-E7D741A07BCF}">
      <dgm:prSet/>
      <dgm:spPr/>
      <dgm:t>
        <a:bodyPr/>
        <a:lstStyle/>
        <a:p>
          <a:endParaRPr lang="ro-RO"/>
        </a:p>
      </dgm:t>
    </dgm:pt>
    <dgm:pt modelId="{64D1A867-09DC-4FE7-81E8-94D8F22B45BF}" type="sibTrans" cxnId="{5143EDE1-F834-437D-BF09-E7D741A07BCF}">
      <dgm:prSet/>
      <dgm:spPr/>
      <dgm:t>
        <a:bodyPr/>
        <a:lstStyle/>
        <a:p>
          <a:endParaRPr lang="ro-RO"/>
        </a:p>
      </dgm:t>
    </dgm:pt>
    <dgm:pt modelId="{A464A6C2-32FC-4D65-8512-D15B9A4EAF87}">
      <dgm:prSet phldrT="[Text]"/>
      <dgm:spPr>
        <a:solidFill>
          <a:srgbClr val="00B050"/>
        </a:solidFill>
      </dgm:spPr>
      <dgm:t>
        <a:bodyPr/>
        <a:lstStyle/>
        <a:p>
          <a:r>
            <a:rPr lang="ro-RO" dirty="0">
              <a:solidFill>
                <a:schemeClr val="tx1"/>
              </a:solidFill>
            </a:rPr>
            <a:t>Executiv</a:t>
          </a:r>
        </a:p>
      </dgm:t>
    </dgm:pt>
    <dgm:pt modelId="{35B4513D-2C20-4D06-BCFA-E0D23CDBC31F}" type="parTrans" cxnId="{1BE1250D-78F6-42CD-B3CE-A731C64D9CED}">
      <dgm:prSet/>
      <dgm:spPr/>
      <dgm:t>
        <a:bodyPr/>
        <a:lstStyle/>
        <a:p>
          <a:endParaRPr lang="ro-RO"/>
        </a:p>
      </dgm:t>
    </dgm:pt>
    <dgm:pt modelId="{CB352519-0906-4D09-B130-C000F934AFE6}" type="sibTrans" cxnId="{1BE1250D-78F6-42CD-B3CE-A731C64D9CED}">
      <dgm:prSet/>
      <dgm:spPr/>
      <dgm:t>
        <a:bodyPr/>
        <a:lstStyle/>
        <a:p>
          <a:endParaRPr lang="ro-RO"/>
        </a:p>
      </dgm:t>
    </dgm:pt>
    <dgm:pt modelId="{631F3374-4F33-4620-9150-B85678231122}">
      <dgm:prSet phldrT="[Text]"/>
      <dgm:spPr>
        <a:solidFill>
          <a:srgbClr val="00B050">
            <a:alpha val="90000"/>
          </a:srgbClr>
        </a:solidFill>
      </dgm:spPr>
      <dgm:t>
        <a:bodyPr/>
        <a:lstStyle/>
        <a:p>
          <a:r>
            <a:rPr lang="ro-RO" dirty="0"/>
            <a:t>Secția Managementul Calității </a:t>
          </a:r>
        </a:p>
      </dgm:t>
    </dgm:pt>
    <dgm:pt modelId="{4374AA0F-151F-42EF-8885-A5525C10A3DA}" type="parTrans" cxnId="{C55C69BD-D246-4107-8080-F8D346958F1B}">
      <dgm:prSet/>
      <dgm:spPr/>
      <dgm:t>
        <a:bodyPr/>
        <a:lstStyle/>
        <a:p>
          <a:endParaRPr lang="ro-RO"/>
        </a:p>
      </dgm:t>
    </dgm:pt>
    <dgm:pt modelId="{E43EF62F-F142-4AF8-ABB5-D45AA2A5BB26}" type="sibTrans" cxnId="{C55C69BD-D246-4107-8080-F8D346958F1B}">
      <dgm:prSet/>
      <dgm:spPr/>
      <dgm:t>
        <a:bodyPr/>
        <a:lstStyle/>
        <a:p>
          <a:endParaRPr lang="ro-RO"/>
        </a:p>
      </dgm:t>
    </dgm:pt>
    <dgm:pt modelId="{8FAA5E52-97BF-4C06-A05F-2E4BAA87AA27}" type="pres">
      <dgm:prSet presAssocID="{70C1116D-0B34-47F6-A729-4588846780B9}" presName="Name0" presStyleCnt="0">
        <dgm:presLayoutVars>
          <dgm:dir/>
          <dgm:animLvl val="lvl"/>
          <dgm:resizeHandles/>
        </dgm:presLayoutVars>
      </dgm:prSet>
      <dgm:spPr/>
      <dgm:t>
        <a:bodyPr/>
        <a:lstStyle/>
        <a:p>
          <a:endParaRPr lang="ru-RU"/>
        </a:p>
      </dgm:t>
    </dgm:pt>
    <dgm:pt modelId="{7C52175D-414B-41E2-888A-9B34AB8DB95A}" type="pres">
      <dgm:prSet presAssocID="{2ABD77AD-3E0C-4938-B650-AC53AF3AB984}" presName="linNode" presStyleCnt="0"/>
      <dgm:spPr/>
    </dgm:pt>
    <dgm:pt modelId="{A7AA1305-CA03-4FDB-98F9-A2EFAD49B928}" type="pres">
      <dgm:prSet presAssocID="{2ABD77AD-3E0C-4938-B650-AC53AF3AB984}" presName="parentShp" presStyleLbl="node1" presStyleIdx="0" presStyleCnt="2">
        <dgm:presLayoutVars>
          <dgm:bulletEnabled val="1"/>
        </dgm:presLayoutVars>
      </dgm:prSet>
      <dgm:spPr/>
      <dgm:t>
        <a:bodyPr/>
        <a:lstStyle/>
        <a:p>
          <a:endParaRPr lang="ru-RU"/>
        </a:p>
      </dgm:t>
    </dgm:pt>
    <dgm:pt modelId="{C0AAED7D-6647-426F-BD3B-49BF58E15413}" type="pres">
      <dgm:prSet presAssocID="{2ABD77AD-3E0C-4938-B650-AC53AF3AB984}" presName="childShp" presStyleLbl="bgAccFollowNode1" presStyleIdx="0" presStyleCnt="2" custLinFactNeighborX="-997">
        <dgm:presLayoutVars>
          <dgm:bulletEnabled val="1"/>
        </dgm:presLayoutVars>
      </dgm:prSet>
      <dgm:spPr/>
      <dgm:t>
        <a:bodyPr/>
        <a:lstStyle/>
        <a:p>
          <a:endParaRPr lang="ru-RU"/>
        </a:p>
      </dgm:t>
    </dgm:pt>
    <dgm:pt modelId="{1BBB1E20-12BF-492C-826D-F32D0E2D4924}" type="pres">
      <dgm:prSet presAssocID="{3FA58522-C439-4A57-96AB-E8FA89D0D457}" presName="spacing" presStyleCnt="0"/>
      <dgm:spPr/>
    </dgm:pt>
    <dgm:pt modelId="{EBF023A2-BFB6-4E77-A59F-F392CFE63567}" type="pres">
      <dgm:prSet presAssocID="{A464A6C2-32FC-4D65-8512-D15B9A4EAF87}" presName="linNode" presStyleCnt="0"/>
      <dgm:spPr/>
    </dgm:pt>
    <dgm:pt modelId="{08A30996-9E82-4E08-82AB-92127F6DBDEC}" type="pres">
      <dgm:prSet presAssocID="{A464A6C2-32FC-4D65-8512-D15B9A4EAF87}" presName="parentShp" presStyleLbl="node1" presStyleIdx="1" presStyleCnt="2">
        <dgm:presLayoutVars>
          <dgm:bulletEnabled val="1"/>
        </dgm:presLayoutVars>
      </dgm:prSet>
      <dgm:spPr/>
      <dgm:t>
        <a:bodyPr/>
        <a:lstStyle/>
        <a:p>
          <a:endParaRPr lang="ru-RU"/>
        </a:p>
      </dgm:t>
    </dgm:pt>
    <dgm:pt modelId="{20BEFBF3-93FE-49D5-BA29-ECDC4D37C1E9}" type="pres">
      <dgm:prSet presAssocID="{A464A6C2-32FC-4D65-8512-D15B9A4EAF87}" presName="childShp" presStyleLbl="bgAccFollowNode1" presStyleIdx="1" presStyleCnt="2">
        <dgm:presLayoutVars>
          <dgm:bulletEnabled val="1"/>
        </dgm:presLayoutVars>
      </dgm:prSet>
      <dgm:spPr/>
      <dgm:t>
        <a:bodyPr/>
        <a:lstStyle/>
        <a:p>
          <a:endParaRPr lang="ru-RU"/>
        </a:p>
      </dgm:t>
    </dgm:pt>
  </dgm:ptLst>
  <dgm:cxnLst>
    <dgm:cxn modelId="{D7874221-C5C1-4F5B-A978-B179B56181AA}" type="presOf" srcId="{C62E6F19-3082-4E23-8896-879EE58440DA}" destId="{C0AAED7D-6647-426F-BD3B-49BF58E15413}" srcOrd="0" destOrd="1" presId="urn:microsoft.com/office/officeart/2005/8/layout/vList6"/>
    <dgm:cxn modelId="{052CFED5-DBF7-460E-9A3D-B551BF21338F}" type="presOf" srcId="{70C1116D-0B34-47F6-A729-4588846780B9}" destId="{8FAA5E52-97BF-4C06-A05F-2E4BAA87AA27}" srcOrd="0" destOrd="0" presId="urn:microsoft.com/office/officeart/2005/8/layout/vList6"/>
    <dgm:cxn modelId="{5143EDE1-F834-437D-BF09-E7D741A07BCF}" srcId="{2ABD77AD-3E0C-4938-B650-AC53AF3AB984}" destId="{C62E6F19-3082-4E23-8896-879EE58440DA}" srcOrd="1" destOrd="0" parTransId="{F0B86A04-8142-4002-BD3B-C727E092D9A5}" sibTransId="{64D1A867-09DC-4FE7-81E8-94D8F22B45BF}"/>
    <dgm:cxn modelId="{8F534F29-464A-4FF9-8713-3625427672FD}" type="presOf" srcId="{631F3374-4F33-4620-9150-B85678231122}" destId="{20BEFBF3-93FE-49D5-BA29-ECDC4D37C1E9}" srcOrd="0" destOrd="0" presId="urn:microsoft.com/office/officeart/2005/8/layout/vList6"/>
    <dgm:cxn modelId="{C55C69BD-D246-4107-8080-F8D346958F1B}" srcId="{A464A6C2-32FC-4D65-8512-D15B9A4EAF87}" destId="{631F3374-4F33-4620-9150-B85678231122}" srcOrd="0" destOrd="0" parTransId="{4374AA0F-151F-42EF-8885-A5525C10A3DA}" sibTransId="{E43EF62F-F142-4AF8-ABB5-D45AA2A5BB26}"/>
    <dgm:cxn modelId="{7ACA7C88-BCB4-4DBD-9694-51CA4F008A7C}" srcId="{2ABD77AD-3E0C-4938-B650-AC53AF3AB984}" destId="{9DBA2CB9-2524-440E-B788-EFD5848E32D9}" srcOrd="0" destOrd="0" parTransId="{DD9C5BF1-49FE-4257-B916-5F6B670790FE}" sibTransId="{AE240276-2238-4A11-BECF-F75BD8378A4C}"/>
    <dgm:cxn modelId="{1BE1250D-78F6-42CD-B3CE-A731C64D9CED}" srcId="{70C1116D-0B34-47F6-A729-4588846780B9}" destId="{A464A6C2-32FC-4D65-8512-D15B9A4EAF87}" srcOrd="1" destOrd="0" parTransId="{35B4513D-2C20-4D06-BCFA-E0D23CDBC31F}" sibTransId="{CB352519-0906-4D09-B130-C000F934AFE6}"/>
    <dgm:cxn modelId="{56B83D6C-7F55-4E04-A0A5-5C67DC8C06C9}" srcId="{70C1116D-0B34-47F6-A729-4588846780B9}" destId="{2ABD77AD-3E0C-4938-B650-AC53AF3AB984}" srcOrd="0" destOrd="0" parTransId="{45E17EA0-CD26-415C-8A5A-443027635F36}" sibTransId="{3FA58522-C439-4A57-96AB-E8FA89D0D457}"/>
    <dgm:cxn modelId="{647D95CB-A586-40F0-ACC0-A9D86B092650}" type="presOf" srcId="{9DBA2CB9-2524-440E-B788-EFD5848E32D9}" destId="{C0AAED7D-6647-426F-BD3B-49BF58E15413}" srcOrd="0" destOrd="0" presId="urn:microsoft.com/office/officeart/2005/8/layout/vList6"/>
    <dgm:cxn modelId="{53B5976A-997A-4B50-9458-BB2BCBB386C8}" type="presOf" srcId="{A464A6C2-32FC-4D65-8512-D15B9A4EAF87}" destId="{08A30996-9E82-4E08-82AB-92127F6DBDEC}" srcOrd="0" destOrd="0" presId="urn:microsoft.com/office/officeart/2005/8/layout/vList6"/>
    <dgm:cxn modelId="{FDE269FD-2A3A-4CFA-8516-E91FD6019468}" type="presOf" srcId="{2ABD77AD-3E0C-4938-B650-AC53AF3AB984}" destId="{A7AA1305-CA03-4FDB-98F9-A2EFAD49B928}" srcOrd="0" destOrd="0" presId="urn:microsoft.com/office/officeart/2005/8/layout/vList6"/>
    <dgm:cxn modelId="{6627ACB4-C574-4333-BB4C-C90DB022AC3D}" type="presParOf" srcId="{8FAA5E52-97BF-4C06-A05F-2E4BAA87AA27}" destId="{7C52175D-414B-41E2-888A-9B34AB8DB95A}" srcOrd="0" destOrd="0" presId="urn:microsoft.com/office/officeart/2005/8/layout/vList6"/>
    <dgm:cxn modelId="{78B18651-F293-4B8C-A96A-CECDD77D7C37}" type="presParOf" srcId="{7C52175D-414B-41E2-888A-9B34AB8DB95A}" destId="{A7AA1305-CA03-4FDB-98F9-A2EFAD49B928}" srcOrd="0" destOrd="0" presId="urn:microsoft.com/office/officeart/2005/8/layout/vList6"/>
    <dgm:cxn modelId="{9CB43439-7124-4166-AB2F-A91F20611E7F}" type="presParOf" srcId="{7C52175D-414B-41E2-888A-9B34AB8DB95A}" destId="{C0AAED7D-6647-426F-BD3B-49BF58E15413}" srcOrd="1" destOrd="0" presId="urn:microsoft.com/office/officeart/2005/8/layout/vList6"/>
    <dgm:cxn modelId="{CCDEE364-F674-4C0B-ACAF-714115948AD6}" type="presParOf" srcId="{8FAA5E52-97BF-4C06-A05F-2E4BAA87AA27}" destId="{1BBB1E20-12BF-492C-826D-F32D0E2D4924}" srcOrd="1" destOrd="0" presId="urn:microsoft.com/office/officeart/2005/8/layout/vList6"/>
    <dgm:cxn modelId="{219FB50B-B8F6-4C9C-A228-2C7FB0706FFC}" type="presParOf" srcId="{8FAA5E52-97BF-4C06-A05F-2E4BAA87AA27}" destId="{EBF023A2-BFB6-4E77-A59F-F392CFE63567}" srcOrd="2" destOrd="0" presId="urn:microsoft.com/office/officeart/2005/8/layout/vList6"/>
    <dgm:cxn modelId="{ED89410D-C78F-45CC-9DC0-11116B91EC81}" type="presParOf" srcId="{EBF023A2-BFB6-4E77-A59F-F392CFE63567}" destId="{08A30996-9E82-4E08-82AB-92127F6DBDEC}" srcOrd="0" destOrd="0" presId="urn:microsoft.com/office/officeart/2005/8/layout/vList6"/>
    <dgm:cxn modelId="{C4170A88-3C29-49FD-8775-9ED2F0A61B34}" type="presParOf" srcId="{EBF023A2-BFB6-4E77-A59F-F392CFE63567}" destId="{20BEFBF3-93FE-49D5-BA29-ECDC4D37C1E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1116D-0B34-47F6-A729-4588846780B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o-RO"/>
        </a:p>
      </dgm:t>
    </dgm:pt>
    <dgm:pt modelId="{2ABD77AD-3E0C-4938-B650-AC53AF3AB984}">
      <dgm:prSet phldrT="[Text]"/>
      <dgm:spPr>
        <a:solidFill>
          <a:srgbClr val="00B050"/>
        </a:solidFill>
      </dgm:spPr>
      <dgm:t>
        <a:bodyPr/>
        <a:lstStyle/>
        <a:p>
          <a:r>
            <a:rPr lang="ro-RO" dirty="0">
              <a:solidFill>
                <a:schemeClr val="tx1"/>
              </a:solidFill>
            </a:rPr>
            <a:t>Legislativ</a:t>
          </a:r>
        </a:p>
      </dgm:t>
    </dgm:pt>
    <dgm:pt modelId="{45E17EA0-CD26-415C-8A5A-443027635F36}" type="parTrans" cxnId="{56B83D6C-7F55-4E04-A0A5-5C67DC8C06C9}">
      <dgm:prSet/>
      <dgm:spPr/>
      <dgm:t>
        <a:bodyPr/>
        <a:lstStyle/>
        <a:p>
          <a:endParaRPr lang="ro-RO"/>
        </a:p>
      </dgm:t>
    </dgm:pt>
    <dgm:pt modelId="{3FA58522-C439-4A57-96AB-E8FA89D0D457}" type="sibTrans" cxnId="{56B83D6C-7F55-4E04-A0A5-5C67DC8C06C9}">
      <dgm:prSet/>
      <dgm:spPr/>
      <dgm:t>
        <a:bodyPr/>
        <a:lstStyle/>
        <a:p>
          <a:endParaRPr lang="ro-RO"/>
        </a:p>
      </dgm:t>
    </dgm:pt>
    <dgm:pt modelId="{9DBA2CB9-2524-440E-B788-EFD5848E32D9}">
      <dgm:prSet phldrT="[Text]"/>
      <dgm:spPr>
        <a:solidFill>
          <a:srgbClr val="00B050">
            <a:alpha val="90000"/>
          </a:srgbClr>
        </a:solidFill>
      </dgm:spPr>
      <dgm:t>
        <a:bodyPr/>
        <a:lstStyle/>
        <a:p>
          <a:r>
            <a:rPr lang="ro-RO" dirty="0"/>
            <a:t>Consiliul Facultății</a:t>
          </a:r>
        </a:p>
      </dgm:t>
    </dgm:pt>
    <dgm:pt modelId="{DD9C5BF1-49FE-4257-B916-5F6B670790FE}" type="parTrans" cxnId="{7ACA7C88-BCB4-4DBD-9694-51CA4F008A7C}">
      <dgm:prSet/>
      <dgm:spPr/>
      <dgm:t>
        <a:bodyPr/>
        <a:lstStyle/>
        <a:p>
          <a:endParaRPr lang="ro-RO"/>
        </a:p>
      </dgm:t>
    </dgm:pt>
    <dgm:pt modelId="{AE240276-2238-4A11-BECF-F75BD8378A4C}" type="sibTrans" cxnId="{7ACA7C88-BCB4-4DBD-9694-51CA4F008A7C}">
      <dgm:prSet/>
      <dgm:spPr/>
      <dgm:t>
        <a:bodyPr/>
        <a:lstStyle/>
        <a:p>
          <a:endParaRPr lang="ro-RO"/>
        </a:p>
      </dgm:t>
    </dgm:pt>
    <dgm:pt modelId="{C62E6F19-3082-4E23-8896-879EE58440DA}">
      <dgm:prSet phldrT="[Text]"/>
      <dgm:spPr>
        <a:solidFill>
          <a:srgbClr val="00B050">
            <a:alpha val="90000"/>
          </a:srgbClr>
        </a:solidFill>
      </dgm:spPr>
      <dgm:t>
        <a:bodyPr/>
        <a:lstStyle/>
        <a:p>
          <a:r>
            <a:rPr lang="ro-RO" dirty="0"/>
            <a:t>Comisia de Asigurare a  Calității</a:t>
          </a:r>
        </a:p>
      </dgm:t>
    </dgm:pt>
    <dgm:pt modelId="{F0B86A04-8142-4002-BD3B-C727E092D9A5}" type="parTrans" cxnId="{5143EDE1-F834-437D-BF09-E7D741A07BCF}">
      <dgm:prSet/>
      <dgm:spPr/>
      <dgm:t>
        <a:bodyPr/>
        <a:lstStyle/>
        <a:p>
          <a:endParaRPr lang="ro-RO"/>
        </a:p>
      </dgm:t>
    </dgm:pt>
    <dgm:pt modelId="{64D1A867-09DC-4FE7-81E8-94D8F22B45BF}" type="sibTrans" cxnId="{5143EDE1-F834-437D-BF09-E7D741A07BCF}">
      <dgm:prSet/>
      <dgm:spPr/>
      <dgm:t>
        <a:bodyPr/>
        <a:lstStyle/>
        <a:p>
          <a:endParaRPr lang="ro-RO"/>
        </a:p>
      </dgm:t>
    </dgm:pt>
    <dgm:pt modelId="{A464A6C2-32FC-4D65-8512-D15B9A4EAF87}">
      <dgm:prSet phldrT="[Text]"/>
      <dgm:spPr>
        <a:solidFill>
          <a:srgbClr val="00B050"/>
        </a:solidFill>
      </dgm:spPr>
      <dgm:t>
        <a:bodyPr/>
        <a:lstStyle/>
        <a:p>
          <a:r>
            <a:rPr lang="ro-RO" dirty="0">
              <a:solidFill>
                <a:schemeClr val="tx1"/>
              </a:solidFill>
            </a:rPr>
            <a:t>Executiv</a:t>
          </a:r>
        </a:p>
      </dgm:t>
    </dgm:pt>
    <dgm:pt modelId="{35B4513D-2C20-4D06-BCFA-E0D23CDBC31F}" type="parTrans" cxnId="{1BE1250D-78F6-42CD-B3CE-A731C64D9CED}">
      <dgm:prSet/>
      <dgm:spPr/>
      <dgm:t>
        <a:bodyPr/>
        <a:lstStyle/>
        <a:p>
          <a:endParaRPr lang="ro-RO"/>
        </a:p>
      </dgm:t>
    </dgm:pt>
    <dgm:pt modelId="{CB352519-0906-4D09-B130-C000F934AFE6}" type="sibTrans" cxnId="{1BE1250D-78F6-42CD-B3CE-A731C64D9CED}">
      <dgm:prSet/>
      <dgm:spPr/>
      <dgm:t>
        <a:bodyPr/>
        <a:lstStyle/>
        <a:p>
          <a:endParaRPr lang="ro-RO"/>
        </a:p>
      </dgm:t>
    </dgm:pt>
    <dgm:pt modelId="{631F3374-4F33-4620-9150-B85678231122}">
      <dgm:prSet phldrT="[Text]"/>
      <dgm:spPr>
        <a:solidFill>
          <a:srgbClr val="00B050">
            <a:alpha val="90000"/>
          </a:srgbClr>
        </a:solidFill>
      </dgm:spPr>
      <dgm:t>
        <a:bodyPr/>
        <a:lstStyle/>
        <a:p>
          <a:r>
            <a:rPr lang="ro-RO" dirty="0"/>
            <a:t>Decanatul </a:t>
          </a:r>
        </a:p>
      </dgm:t>
    </dgm:pt>
    <dgm:pt modelId="{4374AA0F-151F-42EF-8885-A5525C10A3DA}" type="parTrans" cxnId="{C55C69BD-D246-4107-8080-F8D346958F1B}">
      <dgm:prSet/>
      <dgm:spPr/>
      <dgm:t>
        <a:bodyPr/>
        <a:lstStyle/>
        <a:p>
          <a:endParaRPr lang="ro-RO"/>
        </a:p>
      </dgm:t>
    </dgm:pt>
    <dgm:pt modelId="{E43EF62F-F142-4AF8-ABB5-D45AA2A5BB26}" type="sibTrans" cxnId="{C55C69BD-D246-4107-8080-F8D346958F1B}">
      <dgm:prSet/>
      <dgm:spPr/>
      <dgm:t>
        <a:bodyPr/>
        <a:lstStyle/>
        <a:p>
          <a:endParaRPr lang="ro-RO"/>
        </a:p>
      </dgm:t>
    </dgm:pt>
    <dgm:pt modelId="{17D40640-E12C-4F7C-9031-B3FE6CF9DE28}">
      <dgm:prSet phldrT="[Text]"/>
      <dgm:spPr>
        <a:solidFill>
          <a:srgbClr val="00B050">
            <a:alpha val="90000"/>
          </a:srgbClr>
        </a:solidFill>
      </dgm:spPr>
      <dgm:t>
        <a:bodyPr/>
        <a:lstStyle/>
        <a:p>
          <a:r>
            <a:rPr lang="ro-RO" dirty="0"/>
            <a:t>Biroul Facultății</a:t>
          </a:r>
        </a:p>
      </dgm:t>
    </dgm:pt>
    <dgm:pt modelId="{85F12ABB-D1AD-4FD3-848F-A56227B5CB1A}" type="parTrans" cxnId="{5854F877-FC59-4095-92F4-1610498ABD03}">
      <dgm:prSet/>
      <dgm:spPr/>
      <dgm:t>
        <a:bodyPr/>
        <a:lstStyle/>
        <a:p>
          <a:endParaRPr lang="ro-RO"/>
        </a:p>
      </dgm:t>
    </dgm:pt>
    <dgm:pt modelId="{27337F99-8127-40D8-898C-8A6E60E52E58}" type="sibTrans" cxnId="{5854F877-FC59-4095-92F4-1610498ABD03}">
      <dgm:prSet/>
      <dgm:spPr/>
      <dgm:t>
        <a:bodyPr/>
        <a:lstStyle/>
        <a:p>
          <a:endParaRPr lang="ro-RO"/>
        </a:p>
      </dgm:t>
    </dgm:pt>
    <dgm:pt modelId="{8FAA5E52-97BF-4C06-A05F-2E4BAA87AA27}" type="pres">
      <dgm:prSet presAssocID="{70C1116D-0B34-47F6-A729-4588846780B9}" presName="Name0" presStyleCnt="0">
        <dgm:presLayoutVars>
          <dgm:dir/>
          <dgm:animLvl val="lvl"/>
          <dgm:resizeHandles/>
        </dgm:presLayoutVars>
      </dgm:prSet>
      <dgm:spPr/>
      <dgm:t>
        <a:bodyPr/>
        <a:lstStyle/>
        <a:p>
          <a:endParaRPr lang="ru-RU"/>
        </a:p>
      </dgm:t>
    </dgm:pt>
    <dgm:pt modelId="{7C52175D-414B-41E2-888A-9B34AB8DB95A}" type="pres">
      <dgm:prSet presAssocID="{2ABD77AD-3E0C-4938-B650-AC53AF3AB984}" presName="linNode" presStyleCnt="0"/>
      <dgm:spPr/>
    </dgm:pt>
    <dgm:pt modelId="{A7AA1305-CA03-4FDB-98F9-A2EFAD49B928}" type="pres">
      <dgm:prSet presAssocID="{2ABD77AD-3E0C-4938-B650-AC53AF3AB984}" presName="parentShp" presStyleLbl="node1" presStyleIdx="0" presStyleCnt="2">
        <dgm:presLayoutVars>
          <dgm:bulletEnabled val="1"/>
        </dgm:presLayoutVars>
      </dgm:prSet>
      <dgm:spPr/>
      <dgm:t>
        <a:bodyPr/>
        <a:lstStyle/>
        <a:p>
          <a:endParaRPr lang="ru-RU"/>
        </a:p>
      </dgm:t>
    </dgm:pt>
    <dgm:pt modelId="{C0AAED7D-6647-426F-BD3B-49BF58E15413}" type="pres">
      <dgm:prSet presAssocID="{2ABD77AD-3E0C-4938-B650-AC53AF3AB984}" presName="childShp" presStyleLbl="bgAccFollowNode1" presStyleIdx="0" presStyleCnt="2" custScaleX="106049" custLinFactNeighborX="-997">
        <dgm:presLayoutVars>
          <dgm:bulletEnabled val="1"/>
        </dgm:presLayoutVars>
      </dgm:prSet>
      <dgm:spPr/>
      <dgm:t>
        <a:bodyPr/>
        <a:lstStyle/>
        <a:p>
          <a:endParaRPr lang="ru-RU"/>
        </a:p>
      </dgm:t>
    </dgm:pt>
    <dgm:pt modelId="{1BBB1E20-12BF-492C-826D-F32D0E2D4924}" type="pres">
      <dgm:prSet presAssocID="{3FA58522-C439-4A57-96AB-E8FA89D0D457}" presName="spacing" presStyleCnt="0"/>
      <dgm:spPr/>
    </dgm:pt>
    <dgm:pt modelId="{EBF023A2-BFB6-4E77-A59F-F392CFE63567}" type="pres">
      <dgm:prSet presAssocID="{A464A6C2-32FC-4D65-8512-D15B9A4EAF87}" presName="linNode" presStyleCnt="0"/>
      <dgm:spPr/>
    </dgm:pt>
    <dgm:pt modelId="{08A30996-9E82-4E08-82AB-92127F6DBDEC}" type="pres">
      <dgm:prSet presAssocID="{A464A6C2-32FC-4D65-8512-D15B9A4EAF87}" presName="parentShp" presStyleLbl="node1" presStyleIdx="1" presStyleCnt="2">
        <dgm:presLayoutVars>
          <dgm:bulletEnabled val="1"/>
        </dgm:presLayoutVars>
      </dgm:prSet>
      <dgm:spPr/>
      <dgm:t>
        <a:bodyPr/>
        <a:lstStyle/>
        <a:p>
          <a:endParaRPr lang="ru-RU"/>
        </a:p>
      </dgm:t>
    </dgm:pt>
    <dgm:pt modelId="{20BEFBF3-93FE-49D5-BA29-ECDC4D37C1E9}" type="pres">
      <dgm:prSet presAssocID="{A464A6C2-32FC-4D65-8512-D15B9A4EAF87}" presName="childShp" presStyleLbl="bgAccFollowNode1" presStyleIdx="1" presStyleCnt="2">
        <dgm:presLayoutVars>
          <dgm:bulletEnabled val="1"/>
        </dgm:presLayoutVars>
      </dgm:prSet>
      <dgm:spPr/>
      <dgm:t>
        <a:bodyPr/>
        <a:lstStyle/>
        <a:p>
          <a:endParaRPr lang="ru-RU"/>
        </a:p>
      </dgm:t>
    </dgm:pt>
  </dgm:ptLst>
  <dgm:cxnLst>
    <dgm:cxn modelId="{ED31ACC7-FC3E-48EA-BD11-69BFF5CD044B}" type="presOf" srcId="{17D40640-E12C-4F7C-9031-B3FE6CF9DE28}" destId="{20BEFBF3-93FE-49D5-BA29-ECDC4D37C1E9}" srcOrd="0" destOrd="1" presId="urn:microsoft.com/office/officeart/2005/8/layout/vList6"/>
    <dgm:cxn modelId="{D7874221-C5C1-4F5B-A978-B179B56181AA}" type="presOf" srcId="{C62E6F19-3082-4E23-8896-879EE58440DA}" destId="{C0AAED7D-6647-426F-BD3B-49BF58E15413}" srcOrd="0" destOrd="1" presId="urn:microsoft.com/office/officeart/2005/8/layout/vList6"/>
    <dgm:cxn modelId="{052CFED5-DBF7-460E-9A3D-B551BF21338F}" type="presOf" srcId="{70C1116D-0B34-47F6-A729-4588846780B9}" destId="{8FAA5E52-97BF-4C06-A05F-2E4BAA87AA27}" srcOrd="0" destOrd="0" presId="urn:microsoft.com/office/officeart/2005/8/layout/vList6"/>
    <dgm:cxn modelId="{5143EDE1-F834-437D-BF09-E7D741A07BCF}" srcId="{2ABD77AD-3E0C-4938-B650-AC53AF3AB984}" destId="{C62E6F19-3082-4E23-8896-879EE58440DA}" srcOrd="1" destOrd="0" parTransId="{F0B86A04-8142-4002-BD3B-C727E092D9A5}" sibTransId="{64D1A867-09DC-4FE7-81E8-94D8F22B45BF}"/>
    <dgm:cxn modelId="{8F534F29-464A-4FF9-8713-3625427672FD}" type="presOf" srcId="{631F3374-4F33-4620-9150-B85678231122}" destId="{20BEFBF3-93FE-49D5-BA29-ECDC4D37C1E9}" srcOrd="0" destOrd="0" presId="urn:microsoft.com/office/officeart/2005/8/layout/vList6"/>
    <dgm:cxn modelId="{C55C69BD-D246-4107-8080-F8D346958F1B}" srcId="{A464A6C2-32FC-4D65-8512-D15B9A4EAF87}" destId="{631F3374-4F33-4620-9150-B85678231122}" srcOrd="0" destOrd="0" parTransId="{4374AA0F-151F-42EF-8885-A5525C10A3DA}" sibTransId="{E43EF62F-F142-4AF8-ABB5-D45AA2A5BB26}"/>
    <dgm:cxn modelId="{7ACA7C88-BCB4-4DBD-9694-51CA4F008A7C}" srcId="{2ABD77AD-3E0C-4938-B650-AC53AF3AB984}" destId="{9DBA2CB9-2524-440E-B788-EFD5848E32D9}" srcOrd="0" destOrd="0" parTransId="{DD9C5BF1-49FE-4257-B916-5F6B670790FE}" sibTransId="{AE240276-2238-4A11-BECF-F75BD8378A4C}"/>
    <dgm:cxn modelId="{1BE1250D-78F6-42CD-B3CE-A731C64D9CED}" srcId="{70C1116D-0B34-47F6-A729-4588846780B9}" destId="{A464A6C2-32FC-4D65-8512-D15B9A4EAF87}" srcOrd="1" destOrd="0" parTransId="{35B4513D-2C20-4D06-BCFA-E0D23CDBC31F}" sibTransId="{CB352519-0906-4D09-B130-C000F934AFE6}"/>
    <dgm:cxn modelId="{5854F877-FC59-4095-92F4-1610498ABD03}" srcId="{A464A6C2-32FC-4D65-8512-D15B9A4EAF87}" destId="{17D40640-E12C-4F7C-9031-B3FE6CF9DE28}" srcOrd="1" destOrd="0" parTransId="{85F12ABB-D1AD-4FD3-848F-A56227B5CB1A}" sibTransId="{27337F99-8127-40D8-898C-8A6E60E52E58}"/>
    <dgm:cxn modelId="{56B83D6C-7F55-4E04-A0A5-5C67DC8C06C9}" srcId="{70C1116D-0B34-47F6-A729-4588846780B9}" destId="{2ABD77AD-3E0C-4938-B650-AC53AF3AB984}" srcOrd="0" destOrd="0" parTransId="{45E17EA0-CD26-415C-8A5A-443027635F36}" sibTransId="{3FA58522-C439-4A57-96AB-E8FA89D0D457}"/>
    <dgm:cxn modelId="{647D95CB-A586-40F0-ACC0-A9D86B092650}" type="presOf" srcId="{9DBA2CB9-2524-440E-B788-EFD5848E32D9}" destId="{C0AAED7D-6647-426F-BD3B-49BF58E15413}" srcOrd="0" destOrd="0" presId="urn:microsoft.com/office/officeart/2005/8/layout/vList6"/>
    <dgm:cxn modelId="{53B5976A-997A-4B50-9458-BB2BCBB386C8}" type="presOf" srcId="{A464A6C2-32FC-4D65-8512-D15B9A4EAF87}" destId="{08A30996-9E82-4E08-82AB-92127F6DBDEC}" srcOrd="0" destOrd="0" presId="urn:microsoft.com/office/officeart/2005/8/layout/vList6"/>
    <dgm:cxn modelId="{FDE269FD-2A3A-4CFA-8516-E91FD6019468}" type="presOf" srcId="{2ABD77AD-3E0C-4938-B650-AC53AF3AB984}" destId="{A7AA1305-CA03-4FDB-98F9-A2EFAD49B928}" srcOrd="0" destOrd="0" presId="urn:microsoft.com/office/officeart/2005/8/layout/vList6"/>
    <dgm:cxn modelId="{6627ACB4-C574-4333-BB4C-C90DB022AC3D}" type="presParOf" srcId="{8FAA5E52-97BF-4C06-A05F-2E4BAA87AA27}" destId="{7C52175D-414B-41E2-888A-9B34AB8DB95A}" srcOrd="0" destOrd="0" presId="urn:microsoft.com/office/officeart/2005/8/layout/vList6"/>
    <dgm:cxn modelId="{78B18651-F293-4B8C-A96A-CECDD77D7C37}" type="presParOf" srcId="{7C52175D-414B-41E2-888A-9B34AB8DB95A}" destId="{A7AA1305-CA03-4FDB-98F9-A2EFAD49B928}" srcOrd="0" destOrd="0" presId="urn:microsoft.com/office/officeart/2005/8/layout/vList6"/>
    <dgm:cxn modelId="{9CB43439-7124-4166-AB2F-A91F20611E7F}" type="presParOf" srcId="{7C52175D-414B-41E2-888A-9B34AB8DB95A}" destId="{C0AAED7D-6647-426F-BD3B-49BF58E15413}" srcOrd="1" destOrd="0" presId="urn:microsoft.com/office/officeart/2005/8/layout/vList6"/>
    <dgm:cxn modelId="{CCDEE364-F674-4C0B-ACAF-714115948AD6}" type="presParOf" srcId="{8FAA5E52-97BF-4C06-A05F-2E4BAA87AA27}" destId="{1BBB1E20-12BF-492C-826D-F32D0E2D4924}" srcOrd="1" destOrd="0" presId="urn:microsoft.com/office/officeart/2005/8/layout/vList6"/>
    <dgm:cxn modelId="{219FB50B-B8F6-4C9C-A228-2C7FB0706FFC}" type="presParOf" srcId="{8FAA5E52-97BF-4C06-A05F-2E4BAA87AA27}" destId="{EBF023A2-BFB6-4E77-A59F-F392CFE63567}" srcOrd="2" destOrd="0" presId="urn:microsoft.com/office/officeart/2005/8/layout/vList6"/>
    <dgm:cxn modelId="{ED89410D-C78F-45CC-9DC0-11116B91EC81}" type="presParOf" srcId="{EBF023A2-BFB6-4E77-A59F-F392CFE63567}" destId="{08A30996-9E82-4E08-82AB-92127F6DBDEC}" srcOrd="0" destOrd="0" presId="urn:microsoft.com/office/officeart/2005/8/layout/vList6"/>
    <dgm:cxn modelId="{C4170A88-3C29-49FD-8775-9ED2F0A61B34}" type="presParOf" srcId="{EBF023A2-BFB6-4E77-A59F-F392CFE63567}" destId="{20BEFBF3-93FE-49D5-BA29-ECDC4D37C1E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1116D-0B34-47F6-A729-4588846780B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o-RO"/>
        </a:p>
      </dgm:t>
    </dgm:pt>
    <dgm:pt modelId="{2ABD77AD-3E0C-4938-B650-AC53AF3AB984}">
      <dgm:prSet phldrT="[Text]"/>
      <dgm:spPr>
        <a:solidFill>
          <a:srgbClr val="00B050"/>
        </a:solidFill>
      </dgm:spPr>
      <dgm:t>
        <a:bodyPr/>
        <a:lstStyle/>
        <a:p>
          <a:r>
            <a:rPr lang="ro-RO" dirty="0">
              <a:solidFill>
                <a:schemeClr val="tx1"/>
              </a:solidFill>
            </a:rPr>
            <a:t>Legislativ</a:t>
          </a:r>
        </a:p>
      </dgm:t>
    </dgm:pt>
    <dgm:pt modelId="{45E17EA0-CD26-415C-8A5A-443027635F36}" type="parTrans" cxnId="{56B83D6C-7F55-4E04-A0A5-5C67DC8C06C9}">
      <dgm:prSet/>
      <dgm:spPr/>
      <dgm:t>
        <a:bodyPr/>
        <a:lstStyle/>
        <a:p>
          <a:endParaRPr lang="ro-RO"/>
        </a:p>
      </dgm:t>
    </dgm:pt>
    <dgm:pt modelId="{3FA58522-C439-4A57-96AB-E8FA89D0D457}" type="sibTrans" cxnId="{56B83D6C-7F55-4E04-A0A5-5C67DC8C06C9}">
      <dgm:prSet/>
      <dgm:spPr/>
      <dgm:t>
        <a:bodyPr/>
        <a:lstStyle/>
        <a:p>
          <a:endParaRPr lang="ro-RO"/>
        </a:p>
      </dgm:t>
    </dgm:pt>
    <dgm:pt modelId="{9DBA2CB9-2524-440E-B788-EFD5848E32D9}">
      <dgm:prSet phldrT="[Text]"/>
      <dgm:spPr>
        <a:solidFill>
          <a:srgbClr val="00B050">
            <a:alpha val="90000"/>
          </a:srgbClr>
        </a:solidFill>
      </dgm:spPr>
      <dgm:t>
        <a:bodyPr/>
        <a:lstStyle/>
        <a:p>
          <a:r>
            <a:rPr lang="ro-RO" dirty="0"/>
            <a:t>Departamentul academic (ședința Departamentului)</a:t>
          </a:r>
        </a:p>
      </dgm:t>
    </dgm:pt>
    <dgm:pt modelId="{DD9C5BF1-49FE-4257-B916-5F6B670790FE}" type="parTrans" cxnId="{7ACA7C88-BCB4-4DBD-9694-51CA4F008A7C}">
      <dgm:prSet/>
      <dgm:spPr/>
      <dgm:t>
        <a:bodyPr/>
        <a:lstStyle/>
        <a:p>
          <a:endParaRPr lang="ro-RO"/>
        </a:p>
      </dgm:t>
    </dgm:pt>
    <dgm:pt modelId="{AE240276-2238-4A11-BECF-F75BD8378A4C}" type="sibTrans" cxnId="{7ACA7C88-BCB4-4DBD-9694-51CA4F008A7C}">
      <dgm:prSet/>
      <dgm:spPr/>
      <dgm:t>
        <a:bodyPr/>
        <a:lstStyle/>
        <a:p>
          <a:endParaRPr lang="ro-RO"/>
        </a:p>
      </dgm:t>
    </dgm:pt>
    <dgm:pt modelId="{A464A6C2-32FC-4D65-8512-D15B9A4EAF87}">
      <dgm:prSet phldrT="[Text]"/>
      <dgm:spPr>
        <a:solidFill>
          <a:srgbClr val="00B050"/>
        </a:solidFill>
      </dgm:spPr>
      <dgm:t>
        <a:bodyPr/>
        <a:lstStyle/>
        <a:p>
          <a:r>
            <a:rPr lang="ro-RO" dirty="0">
              <a:solidFill>
                <a:schemeClr val="tx1"/>
              </a:solidFill>
            </a:rPr>
            <a:t>Executiv</a:t>
          </a:r>
        </a:p>
      </dgm:t>
    </dgm:pt>
    <dgm:pt modelId="{35B4513D-2C20-4D06-BCFA-E0D23CDBC31F}" type="parTrans" cxnId="{1BE1250D-78F6-42CD-B3CE-A731C64D9CED}">
      <dgm:prSet/>
      <dgm:spPr/>
      <dgm:t>
        <a:bodyPr/>
        <a:lstStyle/>
        <a:p>
          <a:endParaRPr lang="ro-RO"/>
        </a:p>
      </dgm:t>
    </dgm:pt>
    <dgm:pt modelId="{CB352519-0906-4D09-B130-C000F934AFE6}" type="sibTrans" cxnId="{1BE1250D-78F6-42CD-B3CE-A731C64D9CED}">
      <dgm:prSet/>
      <dgm:spPr/>
      <dgm:t>
        <a:bodyPr/>
        <a:lstStyle/>
        <a:p>
          <a:endParaRPr lang="ro-RO"/>
        </a:p>
      </dgm:t>
    </dgm:pt>
    <dgm:pt modelId="{631F3374-4F33-4620-9150-B85678231122}">
      <dgm:prSet phldrT="[Text]"/>
      <dgm:spPr>
        <a:solidFill>
          <a:srgbClr val="00B050">
            <a:alpha val="90000"/>
          </a:srgbClr>
        </a:solidFill>
      </dgm:spPr>
      <dgm:t>
        <a:bodyPr/>
        <a:lstStyle/>
        <a:p>
          <a:r>
            <a:rPr lang="ro-RO" dirty="0"/>
            <a:t>Responsabilul de calitate</a:t>
          </a:r>
        </a:p>
      </dgm:t>
    </dgm:pt>
    <dgm:pt modelId="{4374AA0F-151F-42EF-8885-A5525C10A3DA}" type="parTrans" cxnId="{C55C69BD-D246-4107-8080-F8D346958F1B}">
      <dgm:prSet/>
      <dgm:spPr/>
      <dgm:t>
        <a:bodyPr/>
        <a:lstStyle/>
        <a:p>
          <a:endParaRPr lang="ro-RO"/>
        </a:p>
      </dgm:t>
    </dgm:pt>
    <dgm:pt modelId="{E43EF62F-F142-4AF8-ABB5-D45AA2A5BB26}" type="sibTrans" cxnId="{C55C69BD-D246-4107-8080-F8D346958F1B}">
      <dgm:prSet/>
      <dgm:spPr/>
      <dgm:t>
        <a:bodyPr/>
        <a:lstStyle/>
        <a:p>
          <a:endParaRPr lang="ro-RO"/>
        </a:p>
      </dgm:t>
    </dgm:pt>
    <dgm:pt modelId="{17D40640-E12C-4F7C-9031-B3FE6CF9DE28}">
      <dgm:prSet phldrT="[Text]"/>
      <dgm:spPr>
        <a:solidFill>
          <a:srgbClr val="00B050">
            <a:alpha val="90000"/>
          </a:srgbClr>
        </a:solidFill>
      </dgm:spPr>
      <dgm:t>
        <a:bodyPr/>
        <a:lstStyle/>
        <a:p>
          <a:r>
            <a:rPr lang="ro-RO" dirty="0"/>
            <a:t>Membrii departamentului </a:t>
          </a:r>
        </a:p>
      </dgm:t>
    </dgm:pt>
    <dgm:pt modelId="{85F12ABB-D1AD-4FD3-848F-A56227B5CB1A}" type="parTrans" cxnId="{5854F877-FC59-4095-92F4-1610498ABD03}">
      <dgm:prSet/>
      <dgm:spPr/>
      <dgm:t>
        <a:bodyPr/>
        <a:lstStyle/>
        <a:p>
          <a:endParaRPr lang="ro-RO"/>
        </a:p>
      </dgm:t>
    </dgm:pt>
    <dgm:pt modelId="{27337F99-8127-40D8-898C-8A6E60E52E58}" type="sibTrans" cxnId="{5854F877-FC59-4095-92F4-1610498ABD03}">
      <dgm:prSet/>
      <dgm:spPr/>
      <dgm:t>
        <a:bodyPr/>
        <a:lstStyle/>
        <a:p>
          <a:endParaRPr lang="ro-RO"/>
        </a:p>
      </dgm:t>
    </dgm:pt>
    <dgm:pt modelId="{8FAA5E52-97BF-4C06-A05F-2E4BAA87AA27}" type="pres">
      <dgm:prSet presAssocID="{70C1116D-0B34-47F6-A729-4588846780B9}" presName="Name0" presStyleCnt="0">
        <dgm:presLayoutVars>
          <dgm:dir/>
          <dgm:animLvl val="lvl"/>
          <dgm:resizeHandles/>
        </dgm:presLayoutVars>
      </dgm:prSet>
      <dgm:spPr/>
      <dgm:t>
        <a:bodyPr/>
        <a:lstStyle/>
        <a:p>
          <a:endParaRPr lang="ru-RU"/>
        </a:p>
      </dgm:t>
    </dgm:pt>
    <dgm:pt modelId="{7C52175D-414B-41E2-888A-9B34AB8DB95A}" type="pres">
      <dgm:prSet presAssocID="{2ABD77AD-3E0C-4938-B650-AC53AF3AB984}" presName="linNode" presStyleCnt="0"/>
      <dgm:spPr/>
    </dgm:pt>
    <dgm:pt modelId="{A7AA1305-CA03-4FDB-98F9-A2EFAD49B928}" type="pres">
      <dgm:prSet presAssocID="{2ABD77AD-3E0C-4938-B650-AC53AF3AB984}" presName="parentShp" presStyleLbl="node1" presStyleIdx="0" presStyleCnt="2">
        <dgm:presLayoutVars>
          <dgm:bulletEnabled val="1"/>
        </dgm:presLayoutVars>
      </dgm:prSet>
      <dgm:spPr/>
      <dgm:t>
        <a:bodyPr/>
        <a:lstStyle/>
        <a:p>
          <a:endParaRPr lang="ru-RU"/>
        </a:p>
      </dgm:t>
    </dgm:pt>
    <dgm:pt modelId="{C0AAED7D-6647-426F-BD3B-49BF58E15413}" type="pres">
      <dgm:prSet presAssocID="{2ABD77AD-3E0C-4938-B650-AC53AF3AB984}" presName="childShp" presStyleLbl="bgAccFollowNode1" presStyleIdx="0" presStyleCnt="2" custScaleX="106049" custLinFactNeighborX="-997">
        <dgm:presLayoutVars>
          <dgm:bulletEnabled val="1"/>
        </dgm:presLayoutVars>
      </dgm:prSet>
      <dgm:spPr/>
      <dgm:t>
        <a:bodyPr/>
        <a:lstStyle/>
        <a:p>
          <a:endParaRPr lang="ru-RU"/>
        </a:p>
      </dgm:t>
    </dgm:pt>
    <dgm:pt modelId="{1BBB1E20-12BF-492C-826D-F32D0E2D4924}" type="pres">
      <dgm:prSet presAssocID="{3FA58522-C439-4A57-96AB-E8FA89D0D457}" presName="spacing" presStyleCnt="0"/>
      <dgm:spPr/>
    </dgm:pt>
    <dgm:pt modelId="{EBF023A2-BFB6-4E77-A59F-F392CFE63567}" type="pres">
      <dgm:prSet presAssocID="{A464A6C2-32FC-4D65-8512-D15B9A4EAF87}" presName="linNode" presStyleCnt="0"/>
      <dgm:spPr/>
    </dgm:pt>
    <dgm:pt modelId="{08A30996-9E82-4E08-82AB-92127F6DBDEC}" type="pres">
      <dgm:prSet presAssocID="{A464A6C2-32FC-4D65-8512-D15B9A4EAF87}" presName="parentShp" presStyleLbl="node1" presStyleIdx="1" presStyleCnt="2" custLinFactNeighborX="-166" custLinFactNeighborY="-523">
        <dgm:presLayoutVars>
          <dgm:bulletEnabled val="1"/>
        </dgm:presLayoutVars>
      </dgm:prSet>
      <dgm:spPr/>
      <dgm:t>
        <a:bodyPr/>
        <a:lstStyle/>
        <a:p>
          <a:endParaRPr lang="ru-RU"/>
        </a:p>
      </dgm:t>
    </dgm:pt>
    <dgm:pt modelId="{20BEFBF3-93FE-49D5-BA29-ECDC4D37C1E9}" type="pres">
      <dgm:prSet presAssocID="{A464A6C2-32FC-4D65-8512-D15B9A4EAF87}" presName="childShp" presStyleLbl="bgAccFollowNode1" presStyleIdx="1" presStyleCnt="2">
        <dgm:presLayoutVars>
          <dgm:bulletEnabled val="1"/>
        </dgm:presLayoutVars>
      </dgm:prSet>
      <dgm:spPr/>
      <dgm:t>
        <a:bodyPr/>
        <a:lstStyle/>
        <a:p>
          <a:endParaRPr lang="ru-RU"/>
        </a:p>
      </dgm:t>
    </dgm:pt>
  </dgm:ptLst>
  <dgm:cxnLst>
    <dgm:cxn modelId="{647D95CB-A586-40F0-ACC0-A9D86B092650}" type="presOf" srcId="{9DBA2CB9-2524-440E-B788-EFD5848E32D9}" destId="{C0AAED7D-6647-426F-BD3B-49BF58E15413}" srcOrd="0" destOrd="0" presId="urn:microsoft.com/office/officeart/2005/8/layout/vList6"/>
    <dgm:cxn modelId="{56B83D6C-7F55-4E04-A0A5-5C67DC8C06C9}" srcId="{70C1116D-0B34-47F6-A729-4588846780B9}" destId="{2ABD77AD-3E0C-4938-B650-AC53AF3AB984}" srcOrd="0" destOrd="0" parTransId="{45E17EA0-CD26-415C-8A5A-443027635F36}" sibTransId="{3FA58522-C439-4A57-96AB-E8FA89D0D457}"/>
    <dgm:cxn modelId="{5854F877-FC59-4095-92F4-1610498ABD03}" srcId="{A464A6C2-32FC-4D65-8512-D15B9A4EAF87}" destId="{17D40640-E12C-4F7C-9031-B3FE6CF9DE28}" srcOrd="1" destOrd="0" parTransId="{85F12ABB-D1AD-4FD3-848F-A56227B5CB1A}" sibTransId="{27337F99-8127-40D8-898C-8A6E60E52E58}"/>
    <dgm:cxn modelId="{7ACA7C88-BCB4-4DBD-9694-51CA4F008A7C}" srcId="{2ABD77AD-3E0C-4938-B650-AC53AF3AB984}" destId="{9DBA2CB9-2524-440E-B788-EFD5848E32D9}" srcOrd="0" destOrd="0" parTransId="{DD9C5BF1-49FE-4257-B916-5F6B670790FE}" sibTransId="{AE240276-2238-4A11-BECF-F75BD8378A4C}"/>
    <dgm:cxn modelId="{C55C69BD-D246-4107-8080-F8D346958F1B}" srcId="{A464A6C2-32FC-4D65-8512-D15B9A4EAF87}" destId="{631F3374-4F33-4620-9150-B85678231122}" srcOrd="0" destOrd="0" parTransId="{4374AA0F-151F-42EF-8885-A5525C10A3DA}" sibTransId="{E43EF62F-F142-4AF8-ABB5-D45AA2A5BB26}"/>
    <dgm:cxn modelId="{1BE1250D-78F6-42CD-B3CE-A731C64D9CED}" srcId="{70C1116D-0B34-47F6-A729-4588846780B9}" destId="{A464A6C2-32FC-4D65-8512-D15B9A4EAF87}" srcOrd="1" destOrd="0" parTransId="{35B4513D-2C20-4D06-BCFA-E0D23CDBC31F}" sibTransId="{CB352519-0906-4D09-B130-C000F934AFE6}"/>
    <dgm:cxn modelId="{53B5976A-997A-4B50-9458-BB2BCBB386C8}" type="presOf" srcId="{A464A6C2-32FC-4D65-8512-D15B9A4EAF87}" destId="{08A30996-9E82-4E08-82AB-92127F6DBDEC}" srcOrd="0" destOrd="0" presId="urn:microsoft.com/office/officeart/2005/8/layout/vList6"/>
    <dgm:cxn modelId="{ED31ACC7-FC3E-48EA-BD11-69BFF5CD044B}" type="presOf" srcId="{17D40640-E12C-4F7C-9031-B3FE6CF9DE28}" destId="{20BEFBF3-93FE-49D5-BA29-ECDC4D37C1E9}" srcOrd="0" destOrd="1" presId="urn:microsoft.com/office/officeart/2005/8/layout/vList6"/>
    <dgm:cxn modelId="{052CFED5-DBF7-460E-9A3D-B551BF21338F}" type="presOf" srcId="{70C1116D-0B34-47F6-A729-4588846780B9}" destId="{8FAA5E52-97BF-4C06-A05F-2E4BAA87AA27}" srcOrd="0" destOrd="0" presId="urn:microsoft.com/office/officeart/2005/8/layout/vList6"/>
    <dgm:cxn modelId="{FDE269FD-2A3A-4CFA-8516-E91FD6019468}" type="presOf" srcId="{2ABD77AD-3E0C-4938-B650-AC53AF3AB984}" destId="{A7AA1305-CA03-4FDB-98F9-A2EFAD49B928}" srcOrd="0" destOrd="0" presId="urn:microsoft.com/office/officeart/2005/8/layout/vList6"/>
    <dgm:cxn modelId="{8F534F29-464A-4FF9-8713-3625427672FD}" type="presOf" srcId="{631F3374-4F33-4620-9150-B85678231122}" destId="{20BEFBF3-93FE-49D5-BA29-ECDC4D37C1E9}" srcOrd="0" destOrd="0" presId="urn:microsoft.com/office/officeart/2005/8/layout/vList6"/>
    <dgm:cxn modelId="{6627ACB4-C574-4333-BB4C-C90DB022AC3D}" type="presParOf" srcId="{8FAA5E52-97BF-4C06-A05F-2E4BAA87AA27}" destId="{7C52175D-414B-41E2-888A-9B34AB8DB95A}" srcOrd="0" destOrd="0" presId="urn:microsoft.com/office/officeart/2005/8/layout/vList6"/>
    <dgm:cxn modelId="{78B18651-F293-4B8C-A96A-CECDD77D7C37}" type="presParOf" srcId="{7C52175D-414B-41E2-888A-9B34AB8DB95A}" destId="{A7AA1305-CA03-4FDB-98F9-A2EFAD49B928}" srcOrd="0" destOrd="0" presId="urn:microsoft.com/office/officeart/2005/8/layout/vList6"/>
    <dgm:cxn modelId="{9CB43439-7124-4166-AB2F-A91F20611E7F}" type="presParOf" srcId="{7C52175D-414B-41E2-888A-9B34AB8DB95A}" destId="{C0AAED7D-6647-426F-BD3B-49BF58E15413}" srcOrd="1" destOrd="0" presId="urn:microsoft.com/office/officeart/2005/8/layout/vList6"/>
    <dgm:cxn modelId="{CCDEE364-F674-4C0B-ACAF-714115948AD6}" type="presParOf" srcId="{8FAA5E52-97BF-4C06-A05F-2E4BAA87AA27}" destId="{1BBB1E20-12BF-492C-826D-F32D0E2D4924}" srcOrd="1" destOrd="0" presId="urn:microsoft.com/office/officeart/2005/8/layout/vList6"/>
    <dgm:cxn modelId="{219FB50B-B8F6-4C9C-A228-2C7FB0706FFC}" type="presParOf" srcId="{8FAA5E52-97BF-4C06-A05F-2E4BAA87AA27}" destId="{EBF023A2-BFB6-4E77-A59F-F392CFE63567}" srcOrd="2" destOrd="0" presId="urn:microsoft.com/office/officeart/2005/8/layout/vList6"/>
    <dgm:cxn modelId="{ED89410D-C78F-45CC-9DC0-11116B91EC81}" type="presParOf" srcId="{EBF023A2-BFB6-4E77-A59F-F392CFE63567}" destId="{08A30996-9E82-4E08-82AB-92127F6DBDEC}" srcOrd="0" destOrd="0" presId="urn:microsoft.com/office/officeart/2005/8/layout/vList6"/>
    <dgm:cxn modelId="{C4170A88-3C29-49FD-8775-9ED2F0A61B34}" type="presParOf" srcId="{EBF023A2-BFB6-4E77-A59F-F392CFE63567}" destId="{20BEFBF3-93FE-49D5-BA29-ECDC4D37C1E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AED7D-6647-426F-BD3B-49BF58E15413}">
      <dsp:nvSpPr>
        <dsp:cNvPr id="0" name=""/>
        <dsp:cNvSpPr/>
      </dsp:nvSpPr>
      <dsp:spPr>
        <a:xfrm>
          <a:off x="4035552" y="498"/>
          <a:ext cx="6114288" cy="1944438"/>
        </a:xfrm>
        <a:prstGeom prst="rightArrow">
          <a:avLst>
            <a:gd name="adj1" fmla="val 75000"/>
            <a:gd name="adj2" fmla="val 50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ro-RO" sz="4400" kern="1200" dirty="0"/>
            <a:t>Senatul USM </a:t>
          </a:r>
        </a:p>
        <a:p>
          <a:pPr marL="285750" lvl="1" indent="-285750" algn="l" defTabSz="1955800">
            <a:lnSpc>
              <a:spcPct val="90000"/>
            </a:lnSpc>
            <a:spcBef>
              <a:spcPct val="0"/>
            </a:spcBef>
            <a:spcAft>
              <a:spcPct val="15000"/>
            </a:spcAft>
            <a:buChar char="••"/>
          </a:pPr>
          <a:r>
            <a:rPr lang="ro-RO" sz="4400" kern="1200" dirty="0"/>
            <a:t>Consiliul Calității</a:t>
          </a:r>
        </a:p>
      </dsp:txBody>
      <dsp:txXfrm>
        <a:off x="4035552" y="243553"/>
        <a:ext cx="5385124" cy="1458328"/>
      </dsp:txXfrm>
    </dsp:sp>
    <dsp:sp modelId="{A7AA1305-CA03-4FDB-98F9-A2EFAD49B928}">
      <dsp:nvSpPr>
        <dsp:cNvPr id="0" name=""/>
        <dsp:cNvSpPr/>
      </dsp:nvSpPr>
      <dsp:spPr>
        <a:xfrm>
          <a:off x="0" y="498"/>
          <a:ext cx="4076192" cy="194443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ro-RO" sz="6500" kern="1200" dirty="0">
              <a:solidFill>
                <a:schemeClr val="tx1"/>
              </a:solidFill>
            </a:rPr>
            <a:t>Legislativ</a:t>
          </a:r>
        </a:p>
      </dsp:txBody>
      <dsp:txXfrm>
        <a:off x="94920" y="95418"/>
        <a:ext cx="3886352" cy="1754598"/>
      </dsp:txXfrm>
    </dsp:sp>
    <dsp:sp modelId="{20BEFBF3-93FE-49D5-BA29-ECDC4D37C1E9}">
      <dsp:nvSpPr>
        <dsp:cNvPr id="0" name=""/>
        <dsp:cNvSpPr/>
      </dsp:nvSpPr>
      <dsp:spPr>
        <a:xfrm>
          <a:off x="4076191" y="2139381"/>
          <a:ext cx="6114288" cy="1944438"/>
        </a:xfrm>
        <a:prstGeom prst="rightArrow">
          <a:avLst>
            <a:gd name="adj1" fmla="val 75000"/>
            <a:gd name="adj2" fmla="val 50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ro-RO" sz="4400" kern="1200" dirty="0"/>
            <a:t>Secția Managementul Calității </a:t>
          </a:r>
        </a:p>
      </dsp:txBody>
      <dsp:txXfrm>
        <a:off x="4076191" y="2382436"/>
        <a:ext cx="5385124" cy="1458328"/>
      </dsp:txXfrm>
    </dsp:sp>
    <dsp:sp modelId="{08A30996-9E82-4E08-82AB-92127F6DBDEC}">
      <dsp:nvSpPr>
        <dsp:cNvPr id="0" name=""/>
        <dsp:cNvSpPr/>
      </dsp:nvSpPr>
      <dsp:spPr>
        <a:xfrm>
          <a:off x="0" y="2139381"/>
          <a:ext cx="4076192" cy="194443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ro-RO" sz="6500" kern="1200" dirty="0">
              <a:solidFill>
                <a:schemeClr val="tx1"/>
              </a:solidFill>
            </a:rPr>
            <a:t>Executiv</a:t>
          </a:r>
        </a:p>
      </dsp:txBody>
      <dsp:txXfrm>
        <a:off x="94920" y="2234301"/>
        <a:ext cx="3886352" cy="1754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AED7D-6647-426F-BD3B-49BF58E15413}">
      <dsp:nvSpPr>
        <dsp:cNvPr id="0" name=""/>
        <dsp:cNvSpPr/>
      </dsp:nvSpPr>
      <dsp:spPr>
        <a:xfrm>
          <a:off x="3894381" y="498"/>
          <a:ext cx="6256183" cy="1944438"/>
        </a:xfrm>
        <a:prstGeom prst="rightArrow">
          <a:avLst>
            <a:gd name="adj1" fmla="val 75000"/>
            <a:gd name="adj2" fmla="val 50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ro-RO" sz="3200" kern="1200" dirty="0"/>
            <a:t>Consiliul Facultății</a:t>
          </a:r>
        </a:p>
        <a:p>
          <a:pPr marL="285750" lvl="1" indent="-285750" algn="l" defTabSz="1422400">
            <a:lnSpc>
              <a:spcPct val="90000"/>
            </a:lnSpc>
            <a:spcBef>
              <a:spcPct val="0"/>
            </a:spcBef>
            <a:spcAft>
              <a:spcPct val="15000"/>
            </a:spcAft>
            <a:buChar char="••"/>
          </a:pPr>
          <a:r>
            <a:rPr lang="ro-RO" sz="3200" kern="1200" dirty="0"/>
            <a:t>Comisia de Asigurare a  Calității</a:t>
          </a:r>
        </a:p>
      </dsp:txBody>
      <dsp:txXfrm>
        <a:off x="3894381" y="243553"/>
        <a:ext cx="5527019" cy="1458328"/>
      </dsp:txXfrm>
    </dsp:sp>
    <dsp:sp modelId="{A7AA1305-CA03-4FDB-98F9-A2EFAD49B928}">
      <dsp:nvSpPr>
        <dsp:cNvPr id="0" name=""/>
        <dsp:cNvSpPr/>
      </dsp:nvSpPr>
      <dsp:spPr>
        <a:xfrm>
          <a:off x="704" y="498"/>
          <a:ext cx="3932888" cy="194443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lvl="0" algn="ctr" defTabSz="2844800">
            <a:lnSpc>
              <a:spcPct val="90000"/>
            </a:lnSpc>
            <a:spcBef>
              <a:spcPct val="0"/>
            </a:spcBef>
            <a:spcAft>
              <a:spcPct val="35000"/>
            </a:spcAft>
          </a:pPr>
          <a:r>
            <a:rPr lang="ro-RO" sz="6400" kern="1200" dirty="0">
              <a:solidFill>
                <a:schemeClr val="tx1"/>
              </a:solidFill>
            </a:rPr>
            <a:t>Legislativ</a:t>
          </a:r>
        </a:p>
      </dsp:txBody>
      <dsp:txXfrm>
        <a:off x="95624" y="95418"/>
        <a:ext cx="3743048" cy="1754598"/>
      </dsp:txXfrm>
    </dsp:sp>
    <dsp:sp modelId="{20BEFBF3-93FE-49D5-BA29-ECDC4D37C1E9}">
      <dsp:nvSpPr>
        <dsp:cNvPr id="0" name=""/>
        <dsp:cNvSpPr/>
      </dsp:nvSpPr>
      <dsp:spPr>
        <a:xfrm>
          <a:off x="4076191" y="2139381"/>
          <a:ext cx="6114288" cy="1944438"/>
        </a:xfrm>
        <a:prstGeom prst="rightArrow">
          <a:avLst>
            <a:gd name="adj1" fmla="val 75000"/>
            <a:gd name="adj2" fmla="val 50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ro-RO" sz="3200" kern="1200" dirty="0"/>
            <a:t>Decanatul </a:t>
          </a:r>
        </a:p>
        <a:p>
          <a:pPr marL="285750" lvl="1" indent="-285750" algn="l" defTabSz="1422400">
            <a:lnSpc>
              <a:spcPct val="90000"/>
            </a:lnSpc>
            <a:spcBef>
              <a:spcPct val="0"/>
            </a:spcBef>
            <a:spcAft>
              <a:spcPct val="15000"/>
            </a:spcAft>
            <a:buChar char="••"/>
          </a:pPr>
          <a:r>
            <a:rPr lang="ro-RO" sz="3200" kern="1200" dirty="0"/>
            <a:t>Biroul Facultății</a:t>
          </a:r>
        </a:p>
      </dsp:txBody>
      <dsp:txXfrm>
        <a:off x="4076191" y="2382436"/>
        <a:ext cx="5385124" cy="1458328"/>
      </dsp:txXfrm>
    </dsp:sp>
    <dsp:sp modelId="{08A30996-9E82-4E08-82AB-92127F6DBDEC}">
      <dsp:nvSpPr>
        <dsp:cNvPr id="0" name=""/>
        <dsp:cNvSpPr/>
      </dsp:nvSpPr>
      <dsp:spPr>
        <a:xfrm>
          <a:off x="0" y="2139381"/>
          <a:ext cx="4076192" cy="194443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lvl="0" algn="ctr" defTabSz="2844800">
            <a:lnSpc>
              <a:spcPct val="90000"/>
            </a:lnSpc>
            <a:spcBef>
              <a:spcPct val="0"/>
            </a:spcBef>
            <a:spcAft>
              <a:spcPct val="35000"/>
            </a:spcAft>
          </a:pPr>
          <a:r>
            <a:rPr lang="ro-RO" sz="6400" kern="1200" dirty="0">
              <a:solidFill>
                <a:schemeClr val="tx1"/>
              </a:solidFill>
            </a:rPr>
            <a:t>Executiv</a:t>
          </a:r>
        </a:p>
      </dsp:txBody>
      <dsp:txXfrm>
        <a:off x="94920" y="2234301"/>
        <a:ext cx="3886352" cy="1754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AED7D-6647-426F-BD3B-49BF58E15413}">
      <dsp:nvSpPr>
        <dsp:cNvPr id="0" name=""/>
        <dsp:cNvSpPr/>
      </dsp:nvSpPr>
      <dsp:spPr>
        <a:xfrm>
          <a:off x="3894381" y="498"/>
          <a:ext cx="6256183" cy="1944438"/>
        </a:xfrm>
        <a:prstGeom prst="rightArrow">
          <a:avLst>
            <a:gd name="adj1" fmla="val 75000"/>
            <a:gd name="adj2" fmla="val 50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ro-RO" sz="3700" kern="1200" dirty="0"/>
            <a:t>Departamentul academic (ședința Departamentului)</a:t>
          </a:r>
        </a:p>
      </dsp:txBody>
      <dsp:txXfrm>
        <a:off x="3894381" y="243553"/>
        <a:ext cx="5527019" cy="1458328"/>
      </dsp:txXfrm>
    </dsp:sp>
    <dsp:sp modelId="{A7AA1305-CA03-4FDB-98F9-A2EFAD49B928}">
      <dsp:nvSpPr>
        <dsp:cNvPr id="0" name=""/>
        <dsp:cNvSpPr/>
      </dsp:nvSpPr>
      <dsp:spPr>
        <a:xfrm>
          <a:off x="704" y="498"/>
          <a:ext cx="3932888" cy="194443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lvl="0" algn="ctr" defTabSz="2844800">
            <a:lnSpc>
              <a:spcPct val="90000"/>
            </a:lnSpc>
            <a:spcBef>
              <a:spcPct val="0"/>
            </a:spcBef>
            <a:spcAft>
              <a:spcPct val="35000"/>
            </a:spcAft>
          </a:pPr>
          <a:r>
            <a:rPr lang="ro-RO" sz="6400" kern="1200" dirty="0">
              <a:solidFill>
                <a:schemeClr val="tx1"/>
              </a:solidFill>
            </a:rPr>
            <a:t>Legislativ</a:t>
          </a:r>
        </a:p>
      </dsp:txBody>
      <dsp:txXfrm>
        <a:off x="95624" y="95418"/>
        <a:ext cx="3743048" cy="1754598"/>
      </dsp:txXfrm>
    </dsp:sp>
    <dsp:sp modelId="{20BEFBF3-93FE-49D5-BA29-ECDC4D37C1E9}">
      <dsp:nvSpPr>
        <dsp:cNvPr id="0" name=""/>
        <dsp:cNvSpPr/>
      </dsp:nvSpPr>
      <dsp:spPr>
        <a:xfrm>
          <a:off x="4076191" y="2139381"/>
          <a:ext cx="6114288" cy="1944438"/>
        </a:xfrm>
        <a:prstGeom prst="rightArrow">
          <a:avLst>
            <a:gd name="adj1" fmla="val 75000"/>
            <a:gd name="adj2" fmla="val 50000"/>
          </a:avLst>
        </a:prstGeom>
        <a:solidFill>
          <a:srgbClr val="00B050">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t" anchorCtr="0">
          <a:noAutofit/>
        </a:bodyPr>
        <a:lstStyle/>
        <a:p>
          <a:pPr marL="285750" lvl="1" indent="-285750" algn="l" defTabSz="1644650">
            <a:lnSpc>
              <a:spcPct val="90000"/>
            </a:lnSpc>
            <a:spcBef>
              <a:spcPct val="0"/>
            </a:spcBef>
            <a:spcAft>
              <a:spcPct val="15000"/>
            </a:spcAft>
            <a:buChar char="••"/>
          </a:pPr>
          <a:r>
            <a:rPr lang="ro-RO" sz="3700" kern="1200" dirty="0"/>
            <a:t>Responsabilul de calitate</a:t>
          </a:r>
        </a:p>
        <a:p>
          <a:pPr marL="285750" lvl="1" indent="-285750" algn="l" defTabSz="1644650">
            <a:lnSpc>
              <a:spcPct val="90000"/>
            </a:lnSpc>
            <a:spcBef>
              <a:spcPct val="0"/>
            </a:spcBef>
            <a:spcAft>
              <a:spcPct val="15000"/>
            </a:spcAft>
            <a:buChar char="••"/>
          </a:pPr>
          <a:r>
            <a:rPr lang="ro-RO" sz="3700" kern="1200" dirty="0"/>
            <a:t>Membrii departamentului </a:t>
          </a:r>
        </a:p>
      </dsp:txBody>
      <dsp:txXfrm>
        <a:off x="4076191" y="2382436"/>
        <a:ext cx="5385124" cy="1458328"/>
      </dsp:txXfrm>
    </dsp:sp>
    <dsp:sp modelId="{08A30996-9E82-4E08-82AB-92127F6DBDEC}">
      <dsp:nvSpPr>
        <dsp:cNvPr id="0" name=""/>
        <dsp:cNvSpPr/>
      </dsp:nvSpPr>
      <dsp:spPr>
        <a:xfrm>
          <a:off x="0" y="2129212"/>
          <a:ext cx="4076192" cy="194443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lvl="0" algn="ctr" defTabSz="2844800">
            <a:lnSpc>
              <a:spcPct val="90000"/>
            </a:lnSpc>
            <a:spcBef>
              <a:spcPct val="0"/>
            </a:spcBef>
            <a:spcAft>
              <a:spcPct val="35000"/>
            </a:spcAft>
          </a:pPr>
          <a:r>
            <a:rPr lang="ro-RO" sz="6400" kern="1200" dirty="0">
              <a:solidFill>
                <a:schemeClr val="tx1"/>
              </a:solidFill>
            </a:rPr>
            <a:t>Executiv</a:t>
          </a:r>
        </a:p>
      </dsp:txBody>
      <dsp:txXfrm>
        <a:off x="94920" y="2224132"/>
        <a:ext cx="3886352" cy="175459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AAD6CA55-22D9-4085-9F79-618A87D4B736}" type="datetimeFigureOut">
              <a:rPr lang="ro-RO" smtClean="0"/>
              <a:t>07.02.2023</a:t>
            </a:fld>
            <a:endParaRPr lang="ro-RO"/>
          </a:p>
        </p:txBody>
      </p:sp>
      <p:sp>
        <p:nvSpPr>
          <p:cNvPr id="4" name="Substituent imagine diapozitiv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787900"/>
            <a:ext cx="5486400" cy="3916363"/>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9448800"/>
            <a:ext cx="2971800" cy="498475"/>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9448800"/>
            <a:ext cx="2971800" cy="498475"/>
          </a:xfrm>
          <a:prstGeom prst="rect">
            <a:avLst/>
          </a:prstGeom>
        </p:spPr>
        <p:txBody>
          <a:bodyPr vert="horz" lIns="91440" tIns="45720" rIns="91440" bIns="45720" rtlCol="0" anchor="b"/>
          <a:lstStyle>
            <a:lvl1pPr algn="r">
              <a:defRPr sz="1200"/>
            </a:lvl1pPr>
          </a:lstStyle>
          <a:p>
            <a:fld id="{705589F0-1431-4674-B5C2-028CC09304D4}" type="slidenum">
              <a:rPr lang="ro-RO" smtClean="0"/>
              <a:t>‹#›</a:t>
            </a:fld>
            <a:endParaRPr lang="ro-RO"/>
          </a:p>
        </p:txBody>
      </p:sp>
    </p:spTree>
    <p:extLst>
      <p:ext uri="{BB962C8B-B14F-4D97-AF65-F5344CB8AC3E}">
        <p14:creationId xmlns:p14="http://schemas.microsoft.com/office/powerpoint/2010/main" val="270309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705589F0-1431-4674-B5C2-028CC09304D4}" type="slidenum">
              <a:rPr lang="ro-RO" smtClean="0"/>
              <a:t>6</a:t>
            </a:fld>
            <a:endParaRPr lang="ro-RO"/>
          </a:p>
        </p:txBody>
      </p:sp>
    </p:spTree>
    <p:extLst>
      <p:ext uri="{BB962C8B-B14F-4D97-AF65-F5344CB8AC3E}">
        <p14:creationId xmlns:p14="http://schemas.microsoft.com/office/powerpoint/2010/main" val="929230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63605CA6-045B-423F-B636-11E7DD1A00A2}" type="datetimeFigureOut">
              <a:rPr lang="ru-RU" smtClean="0"/>
              <a:t>07.02.2023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257682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605CA6-045B-423F-B636-11E7DD1A00A2}" type="datetimeFigureOut">
              <a:rPr lang="ru-RU" smtClean="0"/>
              <a:t>07.02.2023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360572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605CA6-045B-423F-B636-11E7DD1A00A2}" type="datetimeFigureOut">
              <a:rPr lang="ru-RU" smtClean="0"/>
              <a:t>07.02.2023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204309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3605CA6-045B-423F-B636-11E7DD1A00A2}" type="datetimeFigureOut">
              <a:rPr lang="ru-RU" smtClean="0"/>
              <a:t>07.02.2023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3041597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3605CA6-045B-423F-B636-11E7DD1A00A2}" type="datetimeFigureOut">
              <a:rPr lang="ru-RU" smtClean="0"/>
              <a:t>07.02.2023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3908490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3605CA6-045B-423F-B636-11E7DD1A00A2}" type="datetimeFigureOut">
              <a:rPr lang="ru-RU" smtClean="0"/>
              <a:t>07.02.2023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355312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3605CA6-045B-423F-B636-11E7DD1A00A2}" type="datetimeFigureOut">
              <a:rPr lang="ru-RU" smtClean="0"/>
              <a:t>07.02.2023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159794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3605CA6-045B-423F-B636-11E7DD1A00A2}" type="datetimeFigureOut">
              <a:rPr lang="ru-RU" smtClean="0"/>
              <a:t>07.02.2023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156720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605CA6-045B-423F-B636-11E7DD1A00A2}" type="datetimeFigureOut">
              <a:rPr lang="ru-RU" smtClean="0"/>
              <a:t>07.02.2023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81219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3605CA6-045B-423F-B636-11E7DD1A00A2}" type="datetimeFigureOut">
              <a:rPr lang="ru-RU" smtClean="0"/>
              <a:t>07.02.2023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201886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63605CA6-045B-423F-B636-11E7DD1A00A2}" type="datetimeFigureOut">
              <a:rPr lang="ru-RU" smtClean="0"/>
              <a:t>07.02.2023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9E453F3-363C-4F97-87E2-713406515B35}" type="slidenum">
              <a:rPr lang="ru-RU" smtClean="0"/>
              <a:t>‹#›</a:t>
            </a:fld>
            <a:endParaRPr lang="ru-RU"/>
          </a:p>
        </p:txBody>
      </p:sp>
    </p:spTree>
    <p:extLst>
      <p:ext uri="{BB962C8B-B14F-4D97-AF65-F5344CB8AC3E}">
        <p14:creationId xmlns:p14="http://schemas.microsoft.com/office/powerpoint/2010/main" val="168902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05CA6-045B-423F-B636-11E7DD1A00A2}" type="datetimeFigureOut">
              <a:rPr lang="ru-RU" smtClean="0"/>
              <a:t>07.02.2023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453F3-363C-4F97-87E2-713406515B35}" type="slidenum">
              <a:rPr lang="ru-RU" smtClean="0"/>
              <a:t>‹#›</a:t>
            </a:fld>
            <a:endParaRPr lang="ru-RU"/>
          </a:p>
        </p:txBody>
      </p:sp>
    </p:spTree>
    <p:extLst>
      <p:ext uri="{BB962C8B-B14F-4D97-AF65-F5344CB8AC3E}">
        <p14:creationId xmlns:p14="http://schemas.microsoft.com/office/powerpoint/2010/main" val="395391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3114136"/>
            <a:ext cx="9144000" cy="2143664"/>
          </a:xfrm>
        </p:spPr>
        <p:txBody>
          <a:bodyPr>
            <a:normAutofit fontScale="85000" lnSpcReduction="10000"/>
          </a:bodyPr>
          <a:lstStyle/>
          <a:p>
            <a:r>
              <a:rPr lang="en-US" sz="3200" b="1" cap="all" dirty="0"/>
              <a:t>Project title: </a:t>
            </a:r>
            <a:r>
              <a:rPr lang="pt-BR" sz="3200" b="1" cap="all" dirty="0"/>
              <a:t>“</a:t>
            </a:r>
            <a:r>
              <a:rPr lang="en-US" sz="3200" b="1" cap="all" dirty="0"/>
              <a:t>ENHANCEMENT OF QUALITY ASSURANCE IN HIGHER EDUCATION SYSTEM IN MOLDOVA-QFORTE</a:t>
            </a:r>
            <a:r>
              <a:rPr lang="pt-BR" sz="3200" b="1" cap="all" dirty="0"/>
              <a:t>” </a:t>
            </a:r>
            <a:endParaRPr lang="ru-RU" sz="3200" dirty="0"/>
          </a:p>
          <a:p>
            <a:r>
              <a:rPr lang="en-US" sz="3200" b="1" cap="all" dirty="0"/>
              <a:t>Project No. 618742-EPP-1-2020-1-MD-EPPKA2-CBHE-SP</a:t>
            </a:r>
            <a:endParaRPr lang="ro-RO" sz="3200" b="1" cap="all" dirty="0"/>
          </a:p>
          <a:p>
            <a:r>
              <a:rPr lang="en-US" sz="2800" b="1" cap="all" dirty="0"/>
              <a:t>4</a:t>
            </a:r>
            <a:r>
              <a:rPr lang="en-GB" sz="2800" b="1" cap="all" baseline="30000" dirty="0" err="1"/>
              <a:t>th</a:t>
            </a:r>
            <a:r>
              <a:rPr lang="en-GB" sz="2800" b="1" cap="all" baseline="30000" dirty="0"/>
              <a:t> </a:t>
            </a:r>
            <a:r>
              <a:rPr lang="en-GB" sz="2800" b="1" cap="all" dirty="0"/>
              <a:t>Consortium meeting </a:t>
            </a:r>
            <a:endParaRPr lang="ru-RU" sz="2800" dirty="0"/>
          </a:p>
          <a:p>
            <a:r>
              <a:rPr lang="en-GB" sz="2800" b="1" dirty="0"/>
              <a:t>7</a:t>
            </a:r>
            <a:r>
              <a:rPr lang="en-GB" sz="2800" b="1" baseline="30000" dirty="0"/>
              <a:t>th</a:t>
            </a:r>
            <a:r>
              <a:rPr lang="en-GB" sz="2800" b="1" dirty="0"/>
              <a:t> February 2023, Chisinau</a:t>
            </a:r>
            <a:endParaRPr lang="ru-RU" sz="2800" dirty="0"/>
          </a:p>
          <a:p>
            <a:endParaRPr lang="ru-RU" sz="3200" dirty="0"/>
          </a:p>
          <a:p>
            <a:endParaRPr lang="ru-RU" sz="3200" b="1" dirty="0"/>
          </a:p>
        </p:txBody>
      </p:sp>
      <p:graphicFrame>
        <p:nvGraphicFramePr>
          <p:cNvPr id="4" name="Таблица 3"/>
          <p:cNvGraphicFramePr>
            <a:graphicFrameLocks noGrp="1"/>
          </p:cNvGraphicFramePr>
          <p:nvPr>
            <p:extLst>
              <p:ext uri="{D42A27DB-BD31-4B8C-83A1-F6EECF244321}">
                <p14:modId xmlns:p14="http://schemas.microsoft.com/office/powerpoint/2010/main" val="1134273598"/>
              </p:ext>
            </p:extLst>
          </p:nvPr>
        </p:nvGraphicFramePr>
        <p:xfrm>
          <a:off x="6949951" y="897147"/>
          <a:ext cx="4716388" cy="1506840"/>
        </p:xfrm>
        <a:graphic>
          <a:graphicData uri="http://schemas.openxmlformats.org/drawingml/2006/table">
            <a:tbl>
              <a:tblPr firstRow="1" bandRow="1">
                <a:tableStyleId>{5C22544A-7EE6-4342-B048-85BDC9FD1C3A}</a:tableStyleId>
              </a:tblPr>
              <a:tblGrid>
                <a:gridCol w="4716388">
                  <a:extLst>
                    <a:ext uri="{9D8B030D-6E8A-4147-A177-3AD203B41FA5}">
                      <a16:colId xmlns="" xmlns:a16="http://schemas.microsoft.com/office/drawing/2014/main" val="20000"/>
                    </a:ext>
                  </a:extLst>
                </a:gridCol>
              </a:tblGrid>
              <a:tr h="1506840">
                <a:tc>
                  <a:txBody>
                    <a:bodyPr/>
                    <a:lstStyle/>
                    <a:p>
                      <a:r>
                        <a:rPr lang="ro-RO" sz="1800" b="1" baseline="0" dirty="0">
                          <a:solidFill>
                            <a:schemeClr val="lt1"/>
                          </a:solidFill>
                        </a:rPr>
                        <a:t>                                      </a:t>
                      </a:r>
                      <a:r>
                        <a:rPr lang="en-US" dirty="0">
                          <a:solidFill>
                            <a:schemeClr val="accent6">
                              <a:lumMod val="50000"/>
                            </a:schemeClr>
                          </a:solidFill>
                        </a:rPr>
                        <a:t>UNIVERSITATEA DE STAT </a:t>
                      </a:r>
                      <a:endParaRPr lang="ro-RO" dirty="0">
                        <a:solidFill>
                          <a:schemeClr val="accent6">
                            <a:lumMod val="50000"/>
                          </a:schemeClr>
                        </a:solidFill>
                      </a:endParaRPr>
                    </a:p>
                    <a:p>
                      <a:r>
                        <a:rPr lang="ro-RO" dirty="0">
                          <a:solidFill>
                            <a:schemeClr val="accent6">
                              <a:lumMod val="50000"/>
                            </a:schemeClr>
                          </a:solidFill>
                        </a:rPr>
                        <a:t>                                          </a:t>
                      </a:r>
                      <a:r>
                        <a:rPr lang="en-US" dirty="0">
                          <a:solidFill>
                            <a:schemeClr val="accent6">
                              <a:lumMod val="50000"/>
                            </a:schemeClr>
                          </a:solidFill>
                        </a:rPr>
                        <a:t>DIN </a:t>
                      </a:r>
                      <a:r>
                        <a:rPr lang="ro-RO" dirty="0">
                          <a:solidFill>
                            <a:schemeClr val="accent6">
                              <a:lumMod val="50000"/>
                            </a:schemeClr>
                          </a:solidFill>
                        </a:rPr>
                        <a:t> </a:t>
                      </a:r>
                      <a:r>
                        <a:rPr lang="en-US" dirty="0">
                          <a:solidFill>
                            <a:schemeClr val="accent6">
                              <a:lumMod val="50000"/>
                            </a:schemeClr>
                          </a:solidFill>
                        </a:rPr>
                        <a:t>MOLDOVA</a:t>
                      </a:r>
                      <a:endParaRPr lang="ru-RU" dirty="0">
                        <a:solidFill>
                          <a:schemeClr val="accent6">
                            <a:lumMod val="50000"/>
                          </a:schemeClr>
                        </a:solidFill>
                      </a:endParaRPr>
                    </a:p>
                  </a:txBody>
                  <a:tcPr>
                    <a:noFill/>
                  </a:tcPr>
                </a:tc>
                <a:extLst>
                  <a:ext uri="{0D108BD9-81ED-4DB2-BD59-A6C34878D82A}">
                    <a16:rowId xmlns="" xmlns:a16="http://schemas.microsoft.com/office/drawing/2014/main" val="10000"/>
                  </a:ext>
                </a:extLst>
              </a:tr>
            </a:tbl>
          </a:graphicData>
        </a:graphic>
      </p:graphicFrame>
      <p:pic>
        <p:nvPicPr>
          <p:cNvPr id="9" name="Imagine 5">
            <a:extLst>
              <a:ext uri="{FF2B5EF4-FFF2-40B4-BE49-F238E27FC236}">
                <a16:creationId xmlns="" xmlns:a16="http://schemas.microsoft.com/office/drawing/2014/main" id="{ACDBB6E2-0650-4D7D-8592-3067BCC454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1113" y="444354"/>
            <a:ext cx="1722101" cy="1951602"/>
          </a:xfrm>
          <a:prstGeom prst="rect">
            <a:avLst/>
          </a:prstGeom>
        </p:spPr>
      </p:pic>
      <p:pic>
        <p:nvPicPr>
          <p:cNvPr id="7" name="Рисунок 6"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4404481" y="661185"/>
            <a:ext cx="2878708" cy="1661289"/>
          </a:xfrm>
          <a:prstGeom prst="rect">
            <a:avLst/>
          </a:prstGeom>
          <a:noFill/>
          <a:ln>
            <a:noFill/>
          </a:ln>
          <a:extLst>
            <a:ext uri="{53640926-AAD7-44D8-BBD7-CCE9431645EC}">
              <a14:shadowObscured xmlns:a14="http://schemas.microsoft.com/office/drawing/2010/main"/>
            </a:ext>
          </a:extLst>
        </p:spPr>
      </p:pic>
      <p:pic>
        <p:nvPicPr>
          <p:cNvPr id="8" name="Picture 3"/>
          <p:cNvPicPr/>
          <p:nvPr/>
        </p:nvPicPr>
        <p:blipFill>
          <a:blip r:embed="rId4" cstate="print">
            <a:extLst>
              <a:ext uri="{28A0092B-C50C-407E-A947-70E740481C1C}">
                <a14:useLocalDpi xmlns:a14="http://schemas.microsoft.com/office/drawing/2010/main" val="0"/>
              </a:ext>
            </a:extLst>
          </a:blip>
          <a:stretch>
            <a:fillRect/>
          </a:stretch>
        </p:blipFill>
        <p:spPr>
          <a:xfrm>
            <a:off x="903110" y="861564"/>
            <a:ext cx="3263447" cy="1260533"/>
          </a:xfrm>
          <a:prstGeom prst="rect">
            <a:avLst/>
          </a:prstGeom>
        </p:spPr>
      </p:pic>
    </p:spTree>
    <p:extLst>
      <p:ext uri="{BB962C8B-B14F-4D97-AF65-F5344CB8AC3E}">
        <p14:creationId xmlns:p14="http://schemas.microsoft.com/office/powerpoint/2010/main" val="151734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96921"/>
          </a:xfrm>
        </p:spPr>
        <p:txBody>
          <a:bodyPr>
            <a:normAutofit/>
          </a:bodyPr>
          <a:lstStyle/>
          <a:p>
            <a:pPr algn="ctr"/>
            <a:r>
              <a:rPr lang="ro-RO" sz="2800" b="1" dirty="0">
                <a:latin typeface="+mn-lt"/>
              </a:rPr>
              <a:t>CONSILIUL CALITĂȚII AL USM</a:t>
            </a:r>
            <a:endParaRPr lang="ru-RU" sz="2800" b="1" dirty="0">
              <a:latin typeface="+mn-lt"/>
            </a:endParaRPr>
          </a:p>
        </p:txBody>
      </p:sp>
      <p:sp>
        <p:nvSpPr>
          <p:cNvPr id="3" name="Объект 2"/>
          <p:cNvSpPr>
            <a:spLocks noGrp="1"/>
          </p:cNvSpPr>
          <p:nvPr>
            <p:ph idx="1"/>
          </p:nvPr>
        </p:nvSpPr>
        <p:spPr>
          <a:xfrm>
            <a:off x="838200" y="1462046"/>
            <a:ext cx="10515600" cy="4714917"/>
          </a:xfrm>
        </p:spPr>
        <p:txBody>
          <a:bodyPr>
            <a:normAutofit fontScale="92500" lnSpcReduction="20000"/>
          </a:bodyPr>
          <a:lstStyle/>
          <a:p>
            <a:pPr marL="0" indent="0" algn="just">
              <a:buNone/>
            </a:pPr>
            <a:r>
              <a:rPr lang="ro-RO" dirty="0"/>
              <a:t>	</a:t>
            </a:r>
            <a:r>
              <a:rPr lang="ro-RO" dirty="0" err="1"/>
              <a:t>Funcţionalitatea</a:t>
            </a:r>
            <a:r>
              <a:rPr lang="ro-RO" dirty="0"/>
              <a:t> şi eficacitatea structurilor interne de management al </a:t>
            </a:r>
            <a:r>
              <a:rPr lang="ro-RO" dirty="0" err="1"/>
              <a:t>calităţii</a:t>
            </a:r>
            <a:r>
              <a:rPr lang="ro-RO" dirty="0"/>
              <a:t> este asigurată de </a:t>
            </a:r>
            <a:r>
              <a:rPr lang="ro-RO" b="1" i="1" dirty="0"/>
              <a:t>CONSILIUL CALITĂȚII </a:t>
            </a:r>
            <a:r>
              <a:rPr lang="ro-RO" b="1" dirty="0"/>
              <a:t>- </a:t>
            </a:r>
            <a:r>
              <a:rPr lang="ro-RO" dirty="0"/>
              <a:t>organ consultativ al Senatului şi Consiliului de </a:t>
            </a:r>
            <a:r>
              <a:rPr lang="ro-RO" dirty="0" err="1"/>
              <a:t>Administraţie</a:t>
            </a:r>
            <a:r>
              <a:rPr lang="ro-RO" dirty="0"/>
              <a:t> în domeniul </a:t>
            </a:r>
            <a:r>
              <a:rPr lang="ro-RO" dirty="0" err="1"/>
              <a:t>calităţii</a:t>
            </a:r>
            <a:r>
              <a:rPr lang="ro-RO" dirty="0"/>
              <a:t>, cu rol integrator şi de implementare a managementului </a:t>
            </a:r>
            <a:r>
              <a:rPr lang="ro-RO" dirty="0" err="1"/>
              <a:t>calităţii</a:t>
            </a:r>
            <a:r>
              <a:rPr lang="ro-RO" dirty="0"/>
              <a:t> la nivelul USM şi care are misiunea de a stabili, documenta, implementa, </a:t>
            </a:r>
            <a:r>
              <a:rPr lang="ro-RO" dirty="0" err="1"/>
              <a:t>menţine</a:t>
            </a:r>
            <a:r>
              <a:rPr lang="ro-RO" dirty="0"/>
              <a:t> şi </a:t>
            </a:r>
            <a:r>
              <a:rPr lang="ro-RO" dirty="0" err="1"/>
              <a:t>îmbunătăţi</a:t>
            </a:r>
            <a:r>
              <a:rPr lang="ro-RO" dirty="0"/>
              <a:t> sistemul de management al </a:t>
            </a:r>
            <a:r>
              <a:rPr lang="ro-RO" dirty="0" err="1"/>
              <a:t>calităţii</a:t>
            </a:r>
            <a:r>
              <a:rPr lang="ro-RO" dirty="0"/>
              <a:t> din Universitatea de Stat din Moldova, în deplină </a:t>
            </a:r>
            <a:r>
              <a:rPr lang="ro-RO" dirty="0" err="1"/>
              <a:t>concordanţă</a:t>
            </a:r>
            <a:r>
              <a:rPr lang="ro-RO" dirty="0"/>
              <a:t> cu </a:t>
            </a:r>
            <a:r>
              <a:rPr lang="ro-RO" dirty="0" err="1"/>
              <a:t>cerinţele</a:t>
            </a:r>
            <a:r>
              <a:rPr lang="ro-RO" dirty="0"/>
              <a:t> </a:t>
            </a:r>
            <a:r>
              <a:rPr lang="ro-RO" dirty="0" err="1"/>
              <a:t>învăţământului</a:t>
            </a:r>
            <a:r>
              <a:rPr lang="ro-RO" dirty="0"/>
              <a:t> superior din Republica Moldova şi cel european.  </a:t>
            </a:r>
            <a:endParaRPr lang="ru-RU" dirty="0"/>
          </a:p>
          <a:p>
            <a:pPr marL="0" indent="0">
              <a:buNone/>
            </a:pPr>
            <a:r>
              <a:rPr lang="ro-RO" dirty="0"/>
              <a:t>	Consiliul </a:t>
            </a:r>
            <a:r>
              <a:rPr lang="ro-RO" dirty="0" err="1"/>
              <a:t>Calităţii</a:t>
            </a:r>
            <a:r>
              <a:rPr lang="ro-RO" dirty="0"/>
              <a:t> este alcătuit din:  </a:t>
            </a:r>
            <a:endParaRPr lang="ru-RU" dirty="0"/>
          </a:p>
          <a:p>
            <a:pPr lvl="0"/>
            <a:r>
              <a:rPr lang="ro-RO" dirty="0" err="1"/>
              <a:t>reprezentanţi</a:t>
            </a:r>
            <a:r>
              <a:rPr lang="ro-RO" dirty="0"/>
              <a:t> ai personalului academic, </a:t>
            </a:r>
            <a:endParaRPr lang="ru-RU" dirty="0"/>
          </a:p>
          <a:p>
            <a:pPr lvl="0"/>
            <a:r>
              <a:rPr lang="ro-RO" dirty="0" err="1"/>
              <a:t>reprezentanţi</a:t>
            </a:r>
            <a:r>
              <a:rPr lang="ro-RO" dirty="0"/>
              <a:t> ai </a:t>
            </a:r>
            <a:r>
              <a:rPr lang="ro-RO" dirty="0" err="1"/>
              <a:t>studenţilor</a:t>
            </a:r>
            <a:r>
              <a:rPr lang="ro-RO" dirty="0"/>
              <a:t>, </a:t>
            </a:r>
            <a:endParaRPr lang="ru-RU" dirty="0"/>
          </a:p>
          <a:p>
            <a:pPr lvl="0"/>
            <a:r>
              <a:rPr lang="ro-RO" dirty="0" err="1"/>
              <a:t>reprezentanţi</a:t>
            </a:r>
            <a:r>
              <a:rPr lang="ro-RO" dirty="0"/>
              <a:t> ai </a:t>
            </a:r>
            <a:r>
              <a:rPr lang="ro-RO" dirty="0" err="1"/>
              <a:t>administraţiei</a:t>
            </a:r>
            <a:r>
              <a:rPr lang="ro-RO" dirty="0"/>
              <a:t> USM,</a:t>
            </a:r>
            <a:endParaRPr lang="ru-RU" dirty="0"/>
          </a:p>
          <a:p>
            <a:pPr lvl="0"/>
            <a:r>
              <a:rPr lang="ro-RO" dirty="0" err="1"/>
              <a:t>reprezentanţi</a:t>
            </a:r>
            <a:r>
              <a:rPr lang="ro-RO" dirty="0"/>
              <a:t> ai angajatorilor. </a:t>
            </a:r>
            <a:endParaRPr lang="ru-RU" dirty="0"/>
          </a:p>
          <a:p>
            <a:endParaRPr lang="ru-RU" dirty="0"/>
          </a:p>
        </p:txBody>
      </p:sp>
      <p:pic>
        <p:nvPicPr>
          <p:cNvPr id="4" name="Рисунок 3"/>
          <p:cNvPicPr>
            <a:picLocks noChangeAspect="1"/>
          </p:cNvPicPr>
          <p:nvPr/>
        </p:nvPicPr>
        <p:blipFill>
          <a:blip r:embed="rId2"/>
          <a:stretch>
            <a:fillRect/>
          </a:stretch>
        </p:blipFill>
        <p:spPr>
          <a:xfrm>
            <a:off x="1311371" y="335640"/>
            <a:ext cx="1026387" cy="1126406"/>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9741737" y="458895"/>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023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96921"/>
          </a:xfrm>
        </p:spPr>
        <p:txBody>
          <a:bodyPr>
            <a:normAutofit/>
          </a:bodyPr>
          <a:lstStyle/>
          <a:p>
            <a:pPr algn="ctr"/>
            <a:r>
              <a:rPr lang="ro-RO" sz="2800" b="1" dirty="0">
                <a:latin typeface="+mn-lt"/>
              </a:rPr>
              <a:t>CONSILIUL CALITĂȚII AL USM</a:t>
            </a:r>
            <a:endParaRPr lang="ru-RU" sz="2800" b="1" dirty="0">
              <a:latin typeface="+mn-lt"/>
            </a:endParaRPr>
          </a:p>
        </p:txBody>
      </p:sp>
      <p:sp>
        <p:nvSpPr>
          <p:cNvPr id="3" name="Объект 2"/>
          <p:cNvSpPr>
            <a:spLocks noGrp="1"/>
          </p:cNvSpPr>
          <p:nvPr>
            <p:ph idx="1"/>
          </p:nvPr>
        </p:nvSpPr>
        <p:spPr>
          <a:xfrm>
            <a:off x="838200" y="1462046"/>
            <a:ext cx="10515600" cy="4714917"/>
          </a:xfrm>
        </p:spPr>
        <p:txBody>
          <a:bodyPr>
            <a:normAutofit fontScale="85000" lnSpcReduction="20000"/>
          </a:bodyPr>
          <a:lstStyle/>
          <a:p>
            <a:pPr marL="0" indent="0" algn="just">
              <a:buNone/>
            </a:pPr>
            <a:r>
              <a:rPr lang="ro-RO" dirty="0"/>
              <a:t>	Consiliul </a:t>
            </a:r>
            <a:r>
              <a:rPr lang="ro-RO" dirty="0" err="1"/>
              <a:t>Calităţii</a:t>
            </a:r>
            <a:r>
              <a:rPr lang="ro-RO" dirty="0"/>
              <a:t> activează în colaborare cu Secția Managementul </a:t>
            </a:r>
            <a:r>
              <a:rPr lang="ro-RO" dirty="0" err="1"/>
              <a:t>Calităţii</a:t>
            </a:r>
            <a:r>
              <a:rPr lang="ro-RO" dirty="0"/>
              <a:t>, cu Comisiile de Asigurare a </a:t>
            </a:r>
            <a:r>
              <a:rPr lang="ro-RO" dirty="0" err="1"/>
              <a:t>Calităţii</a:t>
            </a:r>
            <a:r>
              <a:rPr lang="ro-RO" dirty="0"/>
              <a:t> şi cu decanatele </a:t>
            </a:r>
            <a:r>
              <a:rPr lang="ro-RO" dirty="0" err="1"/>
              <a:t>facultăţilor</a:t>
            </a:r>
            <a:r>
              <a:rPr lang="ro-RO" dirty="0"/>
              <a:t>. Reuniunile Consiliului </a:t>
            </a:r>
            <a:r>
              <a:rPr lang="ro-RO" dirty="0" err="1"/>
              <a:t>Calităţii</a:t>
            </a:r>
            <a:r>
              <a:rPr lang="ro-RO" dirty="0"/>
              <a:t> au loc conform unui plan anual de activitate şi respectă următoarele principii de activitate:</a:t>
            </a:r>
            <a:endParaRPr lang="ru-RU" dirty="0"/>
          </a:p>
          <a:p>
            <a:pPr lvl="0" algn="just"/>
            <a:r>
              <a:rPr lang="ro-RO" dirty="0"/>
              <a:t>Fiecare reuniune se </a:t>
            </a:r>
            <a:r>
              <a:rPr lang="ro-RO" dirty="0" err="1"/>
              <a:t>desfăşoară</a:t>
            </a:r>
            <a:r>
              <a:rPr lang="ro-RO" dirty="0"/>
              <a:t> pe marginea unor probleme puse în </a:t>
            </a:r>
            <a:r>
              <a:rPr lang="ro-RO" dirty="0" err="1"/>
              <a:t>discuţie</a:t>
            </a:r>
            <a:r>
              <a:rPr lang="ro-RO" dirty="0"/>
              <a:t>;</a:t>
            </a:r>
            <a:endParaRPr lang="ru-RU" dirty="0"/>
          </a:p>
          <a:p>
            <a:pPr lvl="0" algn="just"/>
            <a:r>
              <a:rPr lang="ro-RO" dirty="0"/>
              <a:t>Problemele discutate de către Consiliul </a:t>
            </a:r>
            <a:r>
              <a:rPr lang="ro-RO" dirty="0" err="1"/>
              <a:t>Calităţii</a:t>
            </a:r>
            <a:r>
              <a:rPr lang="ro-RO" dirty="0"/>
              <a:t> vizează diversitatea aspectelor de activitate a SMC;</a:t>
            </a:r>
            <a:endParaRPr lang="ru-RU" dirty="0"/>
          </a:p>
          <a:p>
            <a:pPr lvl="0" algn="just"/>
            <a:r>
              <a:rPr lang="ro-RO" dirty="0"/>
              <a:t>Înainte de a fi luată o decizie strategică, problema este discutată la nivel de Comisii de asigurare a </a:t>
            </a:r>
            <a:r>
              <a:rPr lang="ro-RO" dirty="0" err="1"/>
              <a:t>calităţii</a:t>
            </a:r>
            <a:r>
              <a:rPr lang="ro-RO" dirty="0"/>
              <a:t> în cadrul </a:t>
            </a:r>
            <a:r>
              <a:rPr lang="ro-RO" dirty="0" err="1"/>
              <a:t>facultăţilor</a:t>
            </a:r>
            <a:r>
              <a:rPr lang="ro-RO" dirty="0"/>
              <a:t>.</a:t>
            </a:r>
            <a:endParaRPr lang="ru-RU" dirty="0"/>
          </a:p>
          <a:p>
            <a:pPr marL="0" indent="0" algn="just">
              <a:buNone/>
            </a:pPr>
            <a:r>
              <a:rPr lang="ro-RO" dirty="0"/>
              <a:t>	</a:t>
            </a:r>
            <a:r>
              <a:rPr lang="ro-RO" dirty="0" err="1"/>
              <a:t>Competenţele</a:t>
            </a:r>
            <a:r>
              <a:rPr lang="ro-RO" dirty="0"/>
              <a:t> şi </a:t>
            </a:r>
            <a:r>
              <a:rPr lang="ro-RO" dirty="0" err="1"/>
              <a:t>responsabilităţile</a:t>
            </a:r>
            <a:r>
              <a:rPr lang="ro-RO" dirty="0"/>
              <a:t> Consiliului </a:t>
            </a:r>
            <a:r>
              <a:rPr lang="ro-RO" dirty="0" err="1"/>
              <a:t>Calităţii</a:t>
            </a:r>
            <a:r>
              <a:rPr lang="ro-RO" dirty="0"/>
              <a:t> </a:t>
            </a:r>
            <a:r>
              <a:rPr lang="ro-RO" dirty="0" err="1"/>
              <a:t>ţin</a:t>
            </a:r>
            <a:r>
              <a:rPr lang="ro-RO" dirty="0"/>
              <a:t> de:</a:t>
            </a:r>
            <a:endParaRPr lang="ru-RU" dirty="0"/>
          </a:p>
          <a:p>
            <a:pPr lvl="0" algn="just"/>
            <a:r>
              <a:rPr lang="ro-RO" dirty="0"/>
              <a:t>proiectarea managementului </a:t>
            </a:r>
            <a:r>
              <a:rPr lang="ro-RO" dirty="0" err="1"/>
              <a:t>calităţii</a:t>
            </a:r>
            <a:r>
              <a:rPr lang="ro-RO" dirty="0"/>
              <a:t>;</a:t>
            </a:r>
            <a:endParaRPr lang="ru-RU" dirty="0"/>
          </a:p>
          <a:p>
            <a:pPr lvl="0" algn="just"/>
            <a:r>
              <a:rPr lang="ro-RO" dirty="0"/>
              <a:t>asigurarea </a:t>
            </a:r>
            <a:r>
              <a:rPr lang="ro-RO" dirty="0" err="1"/>
              <a:t>calităţii</a:t>
            </a:r>
            <a:r>
              <a:rPr lang="ro-RO" dirty="0"/>
              <a:t>;</a:t>
            </a:r>
            <a:endParaRPr lang="ru-RU" dirty="0"/>
          </a:p>
          <a:p>
            <a:pPr lvl="0" algn="just"/>
            <a:r>
              <a:rPr lang="ro-RO" dirty="0"/>
              <a:t>evaluarea </a:t>
            </a:r>
            <a:r>
              <a:rPr lang="ro-RO" dirty="0" err="1"/>
              <a:t>calităţii</a:t>
            </a:r>
            <a:r>
              <a:rPr lang="ro-RO" dirty="0"/>
              <a:t>.</a:t>
            </a:r>
            <a:endParaRPr lang="ru-RU" dirty="0"/>
          </a:p>
          <a:p>
            <a:pPr marL="0" indent="0" algn="just">
              <a:buNone/>
            </a:pPr>
            <a:endParaRPr lang="ru-RU" dirty="0"/>
          </a:p>
        </p:txBody>
      </p:sp>
      <p:pic>
        <p:nvPicPr>
          <p:cNvPr id="4" name="Рисунок 3"/>
          <p:cNvPicPr>
            <a:picLocks noChangeAspect="1"/>
          </p:cNvPicPr>
          <p:nvPr/>
        </p:nvPicPr>
        <p:blipFill>
          <a:blip r:embed="rId2"/>
          <a:stretch>
            <a:fillRect/>
          </a:stretch>
        </p:blipFill>
        <p:spPr>
          <a:xfrm>
            <a:off x="1311371" y="335640"/>
            <a:ext cx="1026387" cy="1126406"/>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9922893" y="365125"/>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634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o-RO" sz="2800" b="1" dirty="0">
                <a:latin typeface="+mn-lt"/>
              </a:rPr>
              <a:t>COMISIILE DE ASIGURARE A CALITĂȚII</a:t>
            </a:r>
            <a:endParaRPr lang="ru-RU" sz="2800" b="1" dirty="0">
              <a:latin typeface="+mn-lt"/>
            </a:endParaRPr>
          </a:p>
        </p:txBody>
      </p:sp>
      <p:sp>
        <p:nvSpPr>
          <p:cNvPr id="3" name="Объект 2"/>
          <p:cNvSpPr>
            <a:spLocks noGrp="1"/>
          </p:cNvSpPr>
          <p:nvPr>
            <p:ph idx="1"/>
          </p:nvPr>
        </p:nvSpPr>
        <p:spPr>
          <a:xfrm>
            <a:off x="838200" y="1720173"/>
            <a:ext cx="10515600" cy="4456790"/>
          </a:xfrm>
        </p:spPr>
        <p:txBody>
          <a:bodyPr>
            <a:normAutofit fontScale="92500" lnSpcReduction="10000"/>
          </a:bodyPr>
          <a:lstStyle/>
          <a:p>
            <a:pPr marL="0" indent="0" algn="just">
              <a:buNone/>
            </a:pPr>
            <a:r>
              <a:rPr lang="ro-RO" b="1" i="1" dirty="0"/>
              <a:t>	COMISIILE DE ASIGURARE A CALITĂȚII </a:t>
            </a:r>
            <a:r>
              <a:rPr lang="ro-RO" dirty="0"/>
              <a:t>sunt structuri consultative ale Consiliilor </a:t>
            </a:r>
            <a:r>
              <a:rPr lang="ro-RO" dirty="0" err="1"/>
              <a:t>Facultăţilor</a:t>
            </a:r>
            <a:r>
              <a:rPr lang="ro-RO" dirty="0"/>
              <a:t>, formate în scopul de a promova politica de asigurare a </a:t>
            </a:r>
            <a:r>
              <a:rPr lang="ro-RO" dirty="0" err="1"/>
              <a:t>calităţii</a:t>
            </a:r>
            <a:r>
              <a:rPr lang="ro-RO" dirty="0"/>
              <a:t> procesului de formare profesională la facultate. Ele </a:t>
            </a:r>
            <a:r>
              <a:rPr lang="ro-RO" dirty="0" err="1"/>
              <a:t>funcţionează</a:t>
            </a:r>
            <a:r>
              <a:rPr lang="ro-RO" dirty="0"/>
              <a:t> permanent şi au rolul de a asigura buna </a:t>
            </a:r>
            <a:r>
              <a:rPr lang="ro-RO" dirty="0" err="1"/>
              <a:t>desfăşurare</a:t>
            </a:r>
            <a:r>
              <a:rPr lang="ro-RO" dirty="0"/>
              <a:t> a </a:t>
            </a:r>
            <a:r>
              <a:rPr lang="ro-RO" dirty="0" err="1"/>
              <a:t>activităţilor</a:t>
            </a:r>
            <a:r>
              <a:rPr lang="ro-RO" dirty="0"/>
              <a:t> privind asigurarea şi evaluarea </a:t>
            </a:r>
            <a:r>
              <a:rPr lang="ro-RO" dirty="0" err="1"/>
              <a:t>calităţii</a:t>
            </a:r>
            <a:r>
              <a:rPr lang="ro-RO" dirty="0"/>
              <a:t> din facultate, în strânsă colaborare cu Consiliul </a:t>
            </a:r>
            <a:r>
              <a:rPr lang="ro-RO" dirty="0" err="1"/>
              <a:t>Calităţii</a:t>
            </a:r>
            <a:r>
              <a:rPr lang="ro-RO" dirty="0"/>
              <a:t> al USM. </a:t>
            </a:r>
            <a:endParaRPr lang="ru-RU" dirty="0"/>
          </a:p>
          <a:p>
            <a:pPr marL="0" indent="0" algn="just">
              <a:buNone/>
            </a:pPr>
            <a:r>
              <a:rPr lang="ro-RO" dirty="0"/>
              <a:t>	La nivel de </a:t>
            </a:r>
            <a:r>
              <a:rPr lang="ro-RO" b="1" dirty="0"/>
              <a:t>departament,</a:t>
            </a:r>
            <a:r>
              <a:rPr lang="ro-RO" dirty="0"/>
              <a:t> responsabilul pentru asigurarea </a:t>
            </a:r>
            <a:r>
              <a:rPr lang="ro-RO" dirty="0" err="1"/>
              <a:t>calităţii</a:t>
            </a:r>
            <a:r>
              <a:rPr lang="ro-RO" dirty="0"/>
              <a:t> este șeful de departament şi un cadru didactic, delegat din partea departamentului în Comisia de Asigurare a </a:t>
            </a:r>
            <a:r>
              <a:rPr lang="ro-RO" dirty="0" err="1"/>
              <a:t>Calităţii</a:t>
            </a:r>
            <a:r>
              <a:rPr lang="ro-RO" dirty="0"/>
              <a:t> de la facultate. Responsabilul pentru asigurarea </a:t>
            </a:r>
            <a:r>
              <a:rPr lang="ro-RO" dirty="0" err="1"/>
              <a:t>calităţii</a:t>
            </a:r>
            <a:r>
              <a:rPr lang="ro-RO" dirty="0"/>
              <a:t> la departament realizează </a:t>
            </a:r>
            <a:r>
              <a:rPr lang="ro-RO" dirty="0" err="1"/>
              <a:t>activităţi</a:t>
            </a:r>
            <a:r>
              <a:rPr lang="ro-RO" dirty="0"/>
              <a:t> de planificare şi </a:t>
            </a:r>
            <a:r>
              <a:rPr lang="ro-RO" dirty="0" err="1"/>
              <a:t>desfăşurare</a:t>
            </a:r>
            <a:r>
              <a:rPr lang="ro-RO" dirty="0"/>
              <a:t> a auditului intern la nivel de departament, efectuează evaluările individuale, având ca obiectiv instruirea personalului. </a:t>
            </a:r>
            <a:endParaRPr lang="ru-RU" dirty="0"/>
          </a:p>
          <a:p>
            <a:endParaRPr lang="ru-RU" dirty="0"/>
          </a:p>
        </p:txBody>
      </p:sp>
      <p:pic>
        <p:nvPicPr>
          <p:cNvPr id="4" name="Рисунок 3"/>
          <p:cNvPicPr>
            <a:picLocks noChangeAspect="1"/>
          </p:cNvPicPr>
          <p:nvPr/>
        </p:nvPicPr>
        <p:blipFill>
          <a:blip r:embed="rId2"/>
          <a:stretch>
            <a:fillRect/>
          </a:stretch>
        </p:blipFill>
        <p:spPr>
          <a:xfrm>
            <a:off x="838200" y="335640"/>
            <a:ext cx="1026387" cy="1126406"/>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9914266" y="458895"/>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677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506807"/>
          </a:xfrm>
        </p:spPr>
        <p:txBody>
          <a:bodyPr>
            <a:normAutofit/>
          </a:bodyPr>
          <a:lstStyle/>
          <a:p>
            <a:pPr algn="ctr"/>
            <a:r>
              <a:rPr lang="ro-RO" sz="2800" b="1" dirty="0">
                <a:latin typeface="+mn-lt"/>
              </a:rPr>
              <a:t>Secția Managementul Calității pe pagina Web usm.md.  </a:t>
            </a:r>
            <a:r>
              <a:rPr lang="ro-RO" sz="2800" b="1" dirty="0"/>
              <a:t>                                                                              </a:t>
            </a:r>
            <a:endParaRPr lang="ru-RU" sz="2800" b="1" dirty="0"/>
          </a:p>
        </p:txBody>
      </p:sp>
      <p:pic>
        <p:nvPicPr>
          <p:cNvPr id="4" name="Объект 3"/>
          <p:cNvPicPr>
            <a:picLocks noGrp="1" noChangeAspect="1"/>
          </p:cNvPicPr>
          <p:nvPr>
            <p:ph idx="1"/>
          </p:nvPr>
        </p:nvPicPr>
        <p:blipFill>
          <a:blip r:embed="rId2"/>
          <a:stretch>
            <a:fillRect/>
          </a:stretch>
        </p:blipFill>
        <p:spPr>
          <a:xfrm>
            <a:off x="1009291" y="1733910"/>
            <a:ext cx="9885870" cy="5055529"/>
          </a:xfrm>
          <a:prstGeom prst="rect">
            <a:avLst/>
          </a:prstGeom>
        </p:spPr>
      </p:pic>
      <p:pic>
        <p:nvPicPr>
          <p:cNvPr id="5" name="Рисунок 4"/>
          <p:cNvPicPr>
            <a:picLocks noChangeAspect="1"/>
          </p:cNvPicPr>
          <p:nvPr/>
        </p:nvPicPr>
        <p:blipFill>
          <a:blip r:embed="rId3"/>
          <a:stretch>
            <a:fillRect/>
          </a:stretch>
        </p:blipFill>
        <p:spPr>
          <a:xfrm>
            <a:off x="285481" y="244554"/>
            <a:ext cx="1447619" cy="1247619"/>
          </a:xfrm>
          <a:prstGeom prst="rect">
            <a:avLst/>
          </a:prstGeom>
        </p:spPr>
      </p:pic>
    </p:spTree>
    <p:extLst>
      <p:ext uri="{BB962C8B-B14F-4D97-AF65-F5344CB8AC3E}">
        <p14:creationId xmlns:p14="http://schemas.microsoft.com/office/powerpoint/2010/main" val="345997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o-RO" sz="2400" b="1" cap="small" dirty="0">
                <a:latin typeface="+mn-lt"/>
              </a:rPr>
              <a:t>MISIUNEA ȘI OBIECTIVELE SECȚIEI MANAGEMENTUL CALITĂȚII</a:t>
            </a:r>
            <a:endParaRPr lang="ru-RU" sz="2400" dirty="0">
              <a:latin typeface="+mn-lt"/>
            </a:endParaRPr>
          </a:p>
        </p:txBody>
      </p:sp>
      <p:sp>
        <p:nvSpPr>
          <p:cNvPr id="3" name="Объект 2"/>
          <p:cNvSpPr>
            <a:spLocks noGrp="1"/>
          </p:cNvSpPr>
          <p:nvPr>
            <p:ph idx="1"/>
          </p:nvPr>
        </p:nvSpPr>
        <p:spPr>
          <a:xfrm>
            <a:off x="838200" y="1440611"/>
            <a:ext cx="10515600" cy="4736352"/>
          </a:xfrm>
        </p:spPr>
        <p:txBody>
          <a:bodyPr>
            <a:normAutofit fontScale="70000" lnSpcReduction="20000"/>
          </a:bodyPr>
          <a:lstStyle/>
          <a:p>
            <a:pPr marL="0" indent="0" algn="just">
              <a:buNone/>
            </a:pPr>
            <a:r>
              <a:rPr lang="ro-RO" dirty="0"/>
              <a:t>	Secția Managementul Calității este parte integrantă a sistemului </a:t>
            </a:r>
            <a:r>
              <a:rPr lang="ro-RO" dirty="0" err="1"/>
              <a:t>instituţional</a:t>
            </a:r>
            <a:r>
              <a:rPr lang="ro-RO" dirty="0"/>
              <a:t> de management al </a:t>
            </a:r>
            <a:r>
              <a:rPr lang="ro-RO" dirty="0" err="1"/>
              <a:t>calităţii</a:t>
            </a:r>
            <a:r>
              <a:rPr lang="ro-RO" dirty="0"/>
              <a:t> şi contribuie la asigurarea </a:t>
            </a:r>
            <a:r>
              <a:rPr lang="ro-RO" dirty="0" err="1"/>
              <a:t>calităţii</a:t>
            </a:r>
            <a:r>
              <a:rPr lang="ro-RO" dirty="0"/>
              <a:t> procesului de formare profesională.  </a:t>
            </a:r>
            <a:endParaRPr lang="ru-RU" dirty="0"/>
          </a:p>
          <a:p>
            <a:pPr marL="0" indent="0" algn="just">
              <a:buNone/>
            </a:pPr>
            <a:r>
              <a:rPr lang="ro-RO" b="1" i="1" dirty="0"/>
              <a:t>Misiunea Secției</a:t>
            </a:r>
            <a:r>
              <a:rPr lang="ro-RO" dirty="0"/>
              <a:t> constă în coordonarea şi oferirea suportului pentru implementarea sistemului de management al </a:t>
            </a:r>
            <a:r>
              <a:rPr lang="ro-RO" dirty="0" err="1"/>
              <a:t>calităţii</a:t>
            </a:r>
            <a:r>
              <a:rPr lang="ro-RO" dirty="0"/>
              <a:t> în </a:t>
            </a:r>
            <a:r>
              <a:rPr lang="ro-RO" dirty="0" err="1"/>
              <a:t>activităţile</a:t>
            </a:r>
            <a:r>
              <a:rPr lang="ro-RO" dirty="0"/>
              <a:t> de formare profesională </a:t>
            </a:r>
            <a:r>
              <a:rPr lang="ro-RO" dirty="0" err="1"/>
              <a:t>iniţială</a:t>
            </a:r>
            <a:r>
              <a:rPr lang="ro-RO" dirty="0"/>
              <a:t> în cadrul </a:t>
            </a:r>
            <a:r>
              <a:rPr lang="ro-RO" dirty="0" err="1"/>
              <a:t>Universităţii</a:t>
            </a:r>
            <a:r>
              <a:rPr lang="ro-RO" dirty="0"/>
              <a:t> de Stat din Moldova. </a:t>
            </a:r>
            <a:endParaRPr lang="ru-RU" dirty="0"/>
          </a:p>
          <a:p>
            <a:pPr marL="0" indent="0" algn="just">
              <a:buNone/>
            </a:pPr>
            <a:r>
              <a:rPr lang="ro-RO" b="1" i="1" dirty="0"/>
              <a:t>Obiectivele Secției</a:t>
            </a:r>
            <a:r>
              <a:rPr lang="ro-RO" dirty="0"/>
              <a:t>:</a:t>
            </a:r>
            <a:endParaRPr lang="ru-RU" dirty="0"/>
          </a:p>
          <a:p>
            <a:pPr lvl="0" algn="just"/>
            <a:r>
              <a:rPr lang="ro-RO" dirty="0"/>
              <a:t>Promovarea culturii </a:t>
            </a:r>
            <a:r>
              <a:rPr lang="ro-RO" dirty="0" err="1"/>
              <a:t>calităţii</a:t>
            </a:r>
            <a:r>
              <a:rPr lang="ro-RO" dirty="0"/>
              <a:t>, în acord cu misiunea și politica USM privind asigurarea calității și cu standardele de calitate din spațiul educațional național, european și internațional;</a:t>
            </a:r>
            <a:endParaRPr lang="ru-RU" dirty="0"/>
          </a:p>
          <a:p>
            <a:pPr lvl="0" algn="just"/>
            <a:r>
              <a:rPr lang="ro-RO" dirty="0" err="1"/>
              <a:t>Iniţierea</a:t>
            </a:r>
            <a:r>
              <a:rPr lang="ro-RO" dirty="0"/>
              <a:t> şi implementarea proiectelor de dezvoltare a </a:t>
            </a:r>
            <a:r>
              <a:rPr lang="ro-RO" dirty="0" err="1"/>
              <a:t>calităţii</a:t>
            </a:r>
            <a:r>
              <a:rPr lang="ro-RO" dirty="0"/>
              <a:t> la nivelul </a:t>
            </a:r>
            <a:r>
              <a:rPr lang="ro-RO" dirty="0" err="1"/>
              <a:t>comunităţii</a:t>
            </a:r>
            <a:r>
              <a:rPr lang="ro-RO" dirty="0"/>
              <a:t> academice şi stabilirea de măsuri pentru consolidarea acesteia, în </a:t>
            </a:r>
            <a:r>
              <a:rPr lang="ro-RO" dirty="0" err="1"/>
              <a:t>concordanţă</a:t>
            </a:r>
            <a:r>
              <a:rPr lang="ro-RO" dirty="0"/>
              <a:t> cu bunele practici europene;</a:t>
            </a:r>
            <a:endParaRPr lang="ru-RU" dirty="0"/>
          </a:p>
          <a:p>
            <a:pPr lvl="0" algn="just"/>
            <a:r>
              <a:rPr lang="ro-RO" dirty="0"/>
              <a:t>Elaborarea și implementarea strategiei privind managementul calității în USM şi metodologia de evaluare a acestuia;</a:t>
            </a:r>
            <a:endParaRPr lang="ru-RU" dirty="0"/>
          </a:p>
          <a:p>
            <a:pPr lvl="0" algn="just"/>
            <a:r>
              <a:rPr lang="ro-RO" dirty="0"/>
              <a:t>Realizarea parteneriatului cu structurile de asigurare a </a:t>
            </a:r>
            <a:r>
              <a:rPr lang="ro-RO" dirty="0" err="1"/>
              <a:t>calităţii</a:t>
            </a:r>
            <a:r>
              <a:rPr lang="ro-RO" dirty="0"/>
              <a:t> din cadrul </a:t>
            </a:r>
            <a:r>
              <a:rPr lang="ro-RO" dirty="0" err="1"/>
              <a:t>facultăţilor</a:t>
            </a:r>
            <a:r>
              <a:rPr lang="ro-RO" dirty="0"/>
              <a:t> USM;</a:t>
            </a:r>
            <a:endParaRPr lang="ru-RU" dirty="0"/>
          </a:p>
          <a:p>
            <a:pPr lvl="0" algn="just"/>
            <a:r>
              <a:rPr lang="ro-RO" dirty="0"/>
              <a:t>Evaluarea </a:t>
            </a:r>
            <a:r>
              <a:rPr lang="ro-RO" dirty="0" err="1"/>
              <a:t>calităţii</a:t>
            </a:r>
            <a:r>
              <a:rPr lang="ro-RO" dirty="0"/>
              <a:t> </a:t>
            </a:r>
            <a:r>
              <a:rPr lang="ro-RO" dirty="0" err="1"/>
              <a:t>activităţilor</a:t>
            </a:r>
            <a:r>
              <a:rPr lang="ro-RO" dirty="0"/>
              <a:t> din cadrul </a:t>
            </a:r>
            <a:r>
              <a:rPr lang="ro-RO" dirty="0" err="1"/>
              <a:t>facultăţilor</a:t>
            </a:r>
            <a:r>
              <a:rPr lang="ro-RO" dirty="0"/>
              <a:t>, departamentelor, în baza indicatorilor de performanță și a criteriilor prestabilite;</a:t>
            </a:r>
            <a:endParaRPr lang="ru-RU" dirty="0"/>
          </a:p>
          <a:p>
            <a:pPr lvl="0" algn="just"/>
            <a:r>
              <a:rPr lang="ro-RO" dirty="0"/>
              <a:t>Asigurarea suportului metodologic și coordonarea stagiilor de practică.</a:t>
            </a:r>
            <a:endParaRPr lang="ru-RU" dirty="0"/>
          </a:p>
          <a:p>
            <a:endParaRPr lang="ru-RU" dirty="0"/>
          </a:p>
        </p:txBody>
      </p:sp>
      <p:pic>
        <p:nvPicPr>
          <p:cNvPr id="4" name="Рисунок 3"/>
          <p:cNvPicPr>
            <a:picLocks noChangeAspect="1"/>
          </p:cNvPicPr>
          <p:nvPr/>
        </p:nvPicPr>
        <p:blipFill>
          <a:blip r:embed="rId2"/>
          <a:stretch>
            <a:fillRect/>
          </a:stretch>
        </p:blipFill>
        <p:spPr>
          <a:xfrm>
            <a:off x="767057" y="270235"/>
            <a:ext cx="1122130" cy="1022974"/>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10078168" y="413313"/>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11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90815"/>
          </a:xfrm>
        </p:spPr>
        <p:txBody>
          <a:bodyPr>
            <a:normAutofit/>
          </a:bodyPr>
          <a:lstStyle/>
          <a:p>
            <a:pPr algn="ctr"/>
            <a:r>
              <a:rPr lang="ro-RO" sz="2400" b="1" dirty="0">
                <a:latin typeface="+mn-lt"/>
              </a:rPr>
              <a:t>Proceduri de asigurare a calității serviciilor educaționale ale USM</a:t>
            </a:r>
            <a:endParaRPr lang="ru-RU" sz="2400" b="1" dirty="0">
              <a:latin typeface="+mn-lt"/>
            </a:endParaRPr>
          </a:p>
        </p:txBody>
      </p:sp>
      <p:sp>
        <p:nvSpPr>
          <p:cNvPr id="3" name="Объект 2"/>
          <p:cNvSpPr>
            <a:spLocks noGrp="1"/>
          </p:cNvSpPr>
          <p:nvPr>
            <p:ph idx="1"/>
          </p:nvPr>
        </p:nvSpPr>
        <p:spPr>
          <a:xfrm>
            <a:off x="325007" y="1155940"/>
            <a:ext cx="11406918" cy="5321038"/>
          </a:xfrm>
        </p:spPr>
        <p:txBody>
          <a:bodyPr>
            <a:normAutofit fontScale="25000" lnSpcReduction="20000"/>
          </a:bodyPr>
          <a:lstStyle/>
          <a:p>
            <a:pPr marL="0" indent="0" algn="just">
              <a:lnSpc>
                <a:spcPct val="150000"/>
              </a:lnSpc>
              <a:buNone/>
            </a:pPr>
            <a:r>
              <a:rPr lang="ro-RO" sz="2400" dirty="0"/>
              <a:t>	</a:t>
            </a:r>
            <a:r>
              <a:rPr lang="ro-RO" sz="6400" dirty="0"/>
              <a:t>Universitatea de Stat din Moldova se află în proces de lucru asupra conceptului Manualului Calității. La moment sunt elaborate și aprobate 16 proceduri operaționale și metodologii. Acest lucru permite instituției de a se adapta mai rapid la schimbările care au loc în sistemul învățământului superior din țară dar și din străinătate.</a:t>
            </a:r>
          </a:p>
          <a:p>
            <a:pPr marL="0" indent="0" algn="just">
              <a:lnSpc>
                <a:spcPct val="150000"/>
              </a:lnSpc>
              <a:buNone/>
            </a:pPr>
            <a:r>
              <a:rPr lang="ro-RO" sz="6400" b="1" dirty="0"/>
              <a:t>Proceduri de asigurare a calității serviciilor educaționale ale USM:</a:t>
            </a:r>
            <a:endParaRPr lang="ru-RU" sz="6400" b="1" dirty="0"/>
          </a:p>
          <a:p>
            <a:pPr algn="just">
              <a:lnSpc>
                <a:spcPct val="150000"/>
              </a:lnSpc>
              <a:buFontTx/>
              <a:buChar char="-"/>
            </a:pPr>
            <a:r>
              <a:rPr lang="ro-RO" sz="6400" dirty="0"/>
              <a:t>Evaluarea performanțelor profesionale individuale ale cadrelor didactice.</a:t>
            </a:r>
          </a:p>
          <a:p>
            <a:pPr algn="just">
              <a:lnSpc>
                <a:spcPct val="150000"/>
              </a:lnSpc>
              <a:buFontTx/>
              <a:buChar char="-"/>
            </a:pPr>
            <a:r>
              <a:rPr lang="ro-RO" sz="6400" dirty="0"/>
              <a:t>Evaluarea calității predării disciplinelor academice.</a:t>
            </a:r>
          </a:p>
          <a:p>
            <a:pPr algn="just">
              <a:lnSpc>
                <a:spcPct val="150000"/>
              </a:lnSpc>
              <a:buFontTx/>
              <a:buChar char="-"/>
            </a:pPr>
            <a:r>
              <a:rPr lang="ro-RO" sz="6400" dirty="0"/>
              <a:t>Autoevaluarea programelor de studii.</a:t>
            </a:r>
          </a:p>
          <a:p>
            <a:pPr algn="just">
              <a:lnSpc>
                <a:spcPct val="150000"/>
              </a:lnSpc>
              <a:buFontTx/>
              <a:buChar char="-"/>
            </a:pPr>
            <a:r>
              <a:rPr lang="ro-RO" sz="6400" dirty="0"/>
              <a:t>Elaborarea și actualizarea suportului curricular.</a:t>
            </a:r>
          </a:p>
          <a:p>
            <a:pPr algn="just">
              <a:lnSpc>
                <a:spcPct val="150000"/>
              </a:lnSpc>
              <a:buFontTx/>
              <a:buChar char="-"/>
            </a:pPr>
            <a:r>
              <a:rPr lang="ro-RO" sz="6400" dirty="0"/>
              <a:t>Asigurarea calității stagiilor de practică.</a:t>
            </a:r>
          </a:p>
          <a:p>
            <a:pPr algn="just">
              <a:lnSpc>
                <a:spcPct val="150000"/>
              </a:lnSpc>
              <a:buFontTx/>
              <a:buChar char="-"/>
            </a:pPr>
            <a:r>
              <a:rPr lang="ro-RO" sz="6400" dirty="0"/>
              <a:t>Monitorizarea realizării normei </a:t>
            </a:r>
            <a:r>
              <a:rPr lang="ro-RO" sz="6400" dirty="0" err="1"/>
              <a:t>științifico</a:t>
            </a:r>
            <a:r>
              <a:rPr lang="ro-RO" sz="6400" dirty="0"/>
              <a:t>-didactice.</a:t>
            </a:r>
          </a:p>
          <a:p>
            <a:pPr algn="just">
              <a:lnSpc>
                <a:spcPct val="150000"/>
              </a:lnSpc>
              <a:buFontTx/>
              <a:buChar char="-"/>
            </a:pPr>
            <a:r>
              <a:rPr lang="ro-RO" sz="6400" dirty="0"/>
              <a:t>Desemnarea și aprobarea titularului/responsabilului de disciplină.</a:t>
            </a:r>
          </a:p>
          <a:p>
            <a:pPr algn="just">
              <a:lnSpc>
                <a:spcPct val="150000"/>
              </a:lnSpc>
              <a:buFontTx/>
              <a:buChar char="-"/>
            </a:pPr>
            <a:r>
              <a:rPr lang="ro-RO" sz="6400" dirty="0"/>
              <a:t>Elaborarea orarelor.</a:t>
            </a:r>
          </a:p>
          <a:p>
            <a:pPr algn="just">
              <a:lnSpc>
                <a:spcPct val="150000"/>
              </a:lnSpc>
              <a:buFontTx/>
              <a:buChar char="-"/>
            </a:pPr>
            <a:endParaRPr lang="ro-RO" sz="4000" dirty="0"/>
          </a:p>
          <a:p>
            <a:pPr marL="0" indent="0" algn="just">
              <a:lnSpc>
                <a:spcPct val="150000"/>
              </a:lnSpc>
              <a:buNone/>
            </a:pPr>
            <a:r>
              <a:rPr lang="ro-RO" sz="4000" dirty="0"/>
              <a:t>	</a:t>
            </a:r>
          </a:p>
          <a:p>
            <a:endParaRPr lang="ru-RU" sz="1600" dirty="0"/>
          </a:p>
        </p:txBody>
      </p:sp>
      <p:pic>
        <p:nvPicPr>
          <p:cNvPr id="4" name="Рисунок 3"/>
          <p:cNvPicPr>
            <a:picLocks noChangeAspect="1"/>
          </p:cNvPicPr>
          <p:nvPr/>
        </p:nvPicPr>
        <p:blipFill>
          <a:blip r:embed="rId2"/>
          <a:stretch>
            <a:fillRect/>
          </a:stretch>
        </p:blipFill>
        <p:spPr>
          <a:xfrm>
            <a:off x="325006" y="122124"/>
            <a:ext cx="1026387" cy="1126406"/>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10306947" y="320584"/>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676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71969"/>
          </a:xfrm>
        </p:spPr>
        <p:txBody>
          <a:bodyPr>
            <a:normAutofit/>
          </a:bodyPr>
          <a:lstStyle/>
          <a:p>
            <a:pPr algn="ctr"/>
            <a:r>
              <a:rPr lang="ro-RO" sz="2400" b="1" dirty="0">
                <a:latin typeface="+mn-lt"/>
              </a:rPr>
              <a:t>Proceduri de asigurare a calității serviciilor educaționale ale USM</a:t>
            </a:r>
            <a:endParaRPr lang="ru-RU" sz="2400" dirty="0">
              <a:latin typeface="+mn-lt"/>
            </a:endParaRPr>
          </a:p>
        </p:txBody>
      </p:sp>
      <p:sp>
        <p:nvSpPr>
          <p:cNvPr id="3" name="Объект 2"/>
          <p:cNvSpPr>
            <a:spLocks noGrp="1"/>
          </p:cNvSpPr>
          <p:nvPr>
            <p:ph idx="1"/>
          </p:nvPr>
        </p:nvSpPr>
        <p:spPr>
          <a:xfrm>
            <a:off x="838200" y="1491531"/>
            <a:ext cx="10515600" cy="4685432"/>
          </a:xfrm>
        </p:spPr>
        <p:txBody>
          <a:bodyPr>
            <a:normAutofit fontScale="70000" lnSpcReduction="20000"/>
          </a:bodyPr>
          <a:lstStyle/>
          <a:p>
            <a:pPr algn="just">
              <a:lnSpc>
                <a:spcPct val="150000"/>
              </a:lnSpc>
              <a:buFontTx/>
              <a:buChar char="-"/>
            </a:pPr>
            <a:r>
              <a:rPr lang="ro-RO" dirty="0"/>
              <a:t>Elaborarea și modernizarea planurilor de învățământ.</a:t>
            </a:r>
          </a:p>
          <a:p>
            <a:pPr algn="just">
              <a:lnSpc>
                <a:spcPct val="150000"/>
              </a:lnSpc>
              <a:buFontTx/>
              <a:buChar char="-"/>
            </a:pPr>
            <a:r>
              <a:rPr lang="ro-RO" dirty="0"/>
              <a:t>Evaluarea calității programelor de studii</a:t>
            </a:r>
          </a:p>
          <a:p>
            <a:pPr algn="just">
              <a:lnSpc>
                <a:spcPct val="150000"/>
              </a:lnSpc>
              <a:buFontTx/>
              <a:buChar char="-"/>
            </a:pPr>
            <a:r>
              <a:rPr lang="ro-RO" dirty="0"/>
              <a:t>Examinarea, aprobarea și recomandarea spre publicare a lucrărilor </a:t>
            </a:r>
            <a:r>
              <a:rPr lang="ro-RO" dirty="0" err="1"/>
              <a:t>metodico</a:t>
            </a:r>
            <a:r>
              <a:rPr lang="ro-RO" dirty="0"/>
              <a:t>-didactice.</a:t>
            </a:r>
          </a:p>
          <a:p>
            <a:pPr algn="just">
              <a:lnSpc>
                <a:spcPct val="150000"/>
              </a:lnSpc>
              <a:buFontTx/>
              <a:buChar char="-"/>
            </a:pPr>
            <a:r>
              <a:rPr lang="ro-RO" dirty="0"/>
              <a:t>Monitorizarea post-evaluare a programelor de studii pentru ciclul I, Licență, ciclul II, master și formare continuă.</a:t>
            </a:r>
          </a:p>
          <a:p>
            <a:pPr algn="just">
              <a:lnSpc>
                <a:spcPct val="150000"/>
              </a:lnSpc>
              <a:buFontTx/>
              <a:buChar char="-"/>
            </a:pPr>
            <a:r>
              <a:rPr lang="ro-RO" dirty="0"/>
              <a:t>Evaluarea opiniei studenților cu privire la calitatea predării cursurilor.</a:t>
            </a:r>
          </a:p>
          <a:p>
            <a:pPr algn="just">
              <a:lnSpc>
                <a:spcPct val="150000"/>
              </a:lnSpc>
              <a:buFontTx/>
              <a:buChar char="-"/>
            </a:pPr>
            <a:r>
              <a:rPr lang="ro-RO" dirty="0"/>
              <a:t>Elaborarea și actualizarea </a:t>
            </a:r>
            <a:r>
              <a:rPr lang="ro-RO" dirty="0" err="1"/>
              <a:t>curricula</a:t>
            </a:r>
            <a:r>
              <a:rPr lang="ro-RO" dirty="0"/>
              <a:t>.</a:t>
            </a:r>
          </a:p>
          <a:p>
            <a:pPr algn="just">
              <a:lnSpc>
                <a:spcPct val="150000"/>
              </a:lnSpc>
              <a:buFontTx/>
              <a:buChar char="-"/>
            </a:pPr>
            <a:r>
              <a:rPr lang="ro-RO" dirty="0"/>
              <a:t>Monitorizarea procesului de predare-învățare-evaluare la programele de formare continuă.</a:t>
            </a:r>
          </a:p>
          <a:p>
            <a:pPr algn="just">
              <a:lnSpc>
                <a:spcPct val="150000"/>
              </a:lnSpc>
              <a:buFontTx/>
              <a:buChar char="-"/>
            </a:pPr>
            <a:r>
              <a:rPr lang="ro-RO" dirty="0"/>
              <a:t>Emiterea, procesarea și publicarea informațiilor și documentelor pe site-ul USM.</a:t>
            </a:r>
          </a:p>
          <a:p>
            <a:pPr marL="0" indent="0">
              <a:buNone/>
            </a:pPr>
            <a:endParaRPr lang="ru-RU" dirty="0"/>
          </a:p>
        </p:txBody>
      </p:sp>
      <p:pic>
        <p:nvPicPr>
          <p:cNvPr id="5" name="Рисунок 4"/>
          <p:cNvPicPr>
            <a:picLocks noChangeAspect="1"/>
          </p:cNvPicPr>
          <p:nvPr/>
        </p:nvPicPr>
        <p:blipFill>
          <a:blip r:embed="rId2"/>
          <a:stretch>
            <a:fillRect/>
          </a:stretch>
        </p:blipFill>
        <p:spPr>
          <a:xfrm>
            <a:off x="838200" y="210688"/>
            <a:ext cx="1026387" cy="1126406"/>
          </a:xfrm>
          <a:prstGeom prst="rect">
            <a:avLst/>
          </a:prstGeom>
        </p:spPr>
      </p:pic>
      <p:pic>
        <p:nvPicPr>
          <p:cNvPr id="6" name="Рисунок 5"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10173058" y="365125"/>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265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7435"/>
          </a:xfrm>
        </p:spPr>
        <p:txBody>
          <a:bodyPr>
            <a:normAutofit/>
          </a:bodyPr>
          <a:lstStyle/>
          <a:p>
            <a:pPr algn="ctr"/>
            <a:r>
              <a:rPr lang="ro-RO" sz="2400" b="1" dirty="0">
                <a:latin typeface="+mn-lt"/>
              </a:rPr>
              <a:t>SISTEMUL DE MANAGEMENT AL CALITĂȚII ÎN CADRUL USM</a:t>
            </a:r>
            <a:endParaRPr lang="ru-RU" sz="2400" b="1" dirty="0">
              <a:latin typeface="+mn-lt"/>
            </a:endParaRPr>
          </a:p>
        </p:txBody>
      </p:sp>
      <p:sp>
        <p:nvSpPr>
          <p:cNvPr id="3" name="Объект 2"/>
          <p:cNvSpPr>
            <a:spLocks noGrp="1"/>
          </p:cNvSpPr>
          <p:nvPr>
            <p:ph idx="1"/>
          </p:nvPr>
        </p:nvSpPr>
        <p:spPr>
          <a:xfrm>
            <a:off x="838200" y="1432560"/>
            <a:ext cx="10515600" cy="4917506"/>
          </a:xfrm>
        </p:spPr>
        <p:txBody>
          <a:bodyPr>
            <a:normAutofit/>
          </a:bodyPr>
          <a:lstStyle/>
          <a:p>
            <a:pPr marL="0" indent="0" algn="just">
              <a:buNone/>
            </a:pPr>
            <a:r>
              <a:rPr lang="ro-RO" sz="2400" dirty="0"/>
              <a:t>	La nivel instituțional, sistemul de management al calității funcționează, în baza principiului reprezentativității, pe patru tipuri de activități: </a:t>
            </a:r>
            <a:r>
              <a:rPr lang="ro-RO" sz="2400" i="1" dirty="0"/>
              <a:t>planificare-control-asigurare-îmbunătățire</a:t>
            </a:r>
            <a:r>
              <a:rPr lang="ro-RO" sz="2400" dirty="0"/>
              <a:t>. </a:t>
            </a:r>
          </a:p>
          <a:p>
            <a:pPr marL="0" indent="0" algn="just">
              <a:buNone/>
            </a:pPr>
            <a:endParaRPr lang="ro-RO" sz="2400" dirty="0"/>
          </a:p>
          <a:p>
            <a:pPr marL="0" indent="0" algn="just">
              <a:buNone/>
            </a:pPr>
            <a:endParaRPr lang="ro-RO" sz="2400" dirty="0"/>
          </a:p>
          <a:p>
            <a:pPr marL="0" indent="0" algn="just">
              <a:buNone/>
            </a:pPr>
            <a:endParaRPr lang="ro-RO" sz="2400" dirty="0"/>
          </a:p>
          <a:p>
            <a:pPr marL="0" indent="0" algn="just">
              <a:buNone/>
            </a:pPr>
            <a:endParaRPr lang="ro-RO" sz="2400" dirty="0"/>
          </a:p>
          <a:p>
            <a:pPr marL="0" indent="0" algn="just">
              <a:buNone/>
            </a:pPr>
            <a:endParaRPr lang="ro-RO" sz="2400" dirty="0"/>
          </a:p>
          <a:p>
            <a:pPr marL="0" indent="0" algn="just">
              <a:buNone/>
            </a:pPr>
            <a:r>
              <a:rPr lang="ro-RO" sz="2400" dirty="0"/>
              <a:t>	În structurile de sistem sunt implicate toate categoriile de beneficiari ai procesului </a:t>
            </a:r>
            <a:r>
              <a:rPr lang="ro-RO" sz="2400" dirty="0" err="1"/>
              <a:t>educaţional</a:t>
            </a:r>
            <a:r>
              <a:rPr lang="ro-RO" sz="2400" dirty="0"/>
              <a:t>: manageri, cadre didactice, </a:t>
            </a:r>
            <a:r>
              <a:rPr lang="ro-RO" sz="2400" dirty="0" err="1"/>
              <a:t>studenţi</a:t>
            </a:r>
            <a:r>
              <a:rPr lang="ro-RO" sz="2400" dirty="0"/>
              <a:t> şi angajatori. </a:t>
            </a:r>
            <a:endParaRPr lang="ru-RU" sz="2400" dirty="0"/>
          </a:p>
          <a:p>
            <a:pPr marL="0" indent="0" algn="just">
              <a:lnSpc>
                <a:spcPct val="150000"/>
              </a:lnSpc>
              <a:buNone/>
            </a:pPr>
            <a:r>
              <a:rPr lang="ro-RO" sz="2400" dirty="0"/>
              <a:t>	</a:t>
            </a:r>
            <a:endParaRPr lang="ro-RO" sz="1600" dirty="0"/>
          </a:p>
          <a:p>
            <a:endParaRPr lang="ro-RO" sz="1600" dirty="0"/>
          </a:p>
          <a:p>
            <a:endParaRPr lang="ro-RO" sz="1600" dirty="0"/>
          </a:p>
          <a:p>
            <a:endParaRPr lang="ro-RO" sz="1600" dirty="0"/>
          </a:p>
          <a:p>
            <a:endParaRPr lang="ru-RU" sz="1600" dirty="0"/>
          </a:p>
        </p:txBody>
      </p:sp>
      <p:pic>
        <p:nvPicPr>
          <p:cNvPr id="4" name="Рисунок 3"/>
          <p:cNvPicPr>
            <a:picLocks noChangeAspect="1"/>
          </p:cNvPicPr>
          <p:nvPr/>
        </p:nvPicPr>
        <p:blipFill>
          <a:blip r:embed="rId2"/>
          <a:stretch>
            <a:fillRect/>
          </a:stretch>
        </p:blipFill>
        <p:spPr>
          <a:xfrm>
            <a:off x="1311371" y="335640"/>
            <a:ext cx="1026387" cy="1126406"/>
          </a:xfrm>
          <a:prstGeom prst="rect">
            <a:avLst/>
          </a:prstGeom>
        </p:spPr>
      </p:pic>
      <p:pic>
        <p:nvPicPr>
          <p:cNvPr id="5" name="Рисунок 4"/>
          <p:cNvPicPr>
            <a:picLocks noChangeAspect="1"/>
          </p:cNvPicPr>
          <p:nvPr/>
        </p:nvPicPr>
        <p:blipFill>
          <a:blip r:embed="rId3"/>
          <a:stretch>
            <a:fillRect/>
          </a:stretch>
        </p:blipFill>
        <p:spPr>
          <a:xfrm>
            <a:off x="4419809" y="2419476"/>
            <a:ext cx="3352381" cy="2019048"/>
          </a:xfrm>
          <a:prstGeom prst="rect">
            <a:avLst/>
          </a:prstGeom>
        </p:spPr>
      </p:pic>
      <p:pic>
        <p:nvPicPr>
          <p:cNvPr id="6" name="Рисунок 5" descr="C:\Users\Admin\Desktop\QFORTE\promovare\LOGOS\qforte_2.png"/>
          <p:cNvPicPr/>
          <p:nvPr/>
        </p:nvPicPr>
        <p:blipFill rotWithShape="1">
          <a:blip r:embed="rId4" cstate="print">
            <a:extLst>
              <a:ext uri="{28A0092B-C50C-407E-A947-70E740481C1C}">
                <a14:useLocalDpi xmlns:a14="http://schemas.microsoft.com/office/drawing/2010/main" val="0"/>
              </a:ext>
            </a:extLst>
          </a:blip>
          <a:srcRect l="21374" t="31833" r="18653" b="30786"/>
          <a:stretch/>
        </p:blipFill>
        <p:spPr bwMode="auto">
          <a:xfrm>
            <a:off x="10006642" y="365125"/>
            <a:ext cx="1416170" cy="871268"/>
          </a:xfrm>
          <a:prstGeom prst="rect">
            <a:avLst/>
          </a:prstGeom>
          <a:noFill/>
          <a:ln>
            <a:noFill/>
          </a:ln>
          <a:extLst>
            <a:ext uri="{53640926-AAD7-44D8-BBD7-CCE9431645EC}">
              <a14:shadowObscured xmlns:a14="http://schemas.microsoft.com/office/drawing/2010/main"/>
            </a:ext>
          </a:extLst>
        </p:spPr>
      </p:pic>
      <p:pic>
        <p:nvPicPr>
          <p:cNvPr id="7" name="Рисунок 6" descr="C:\Users\Admin\Desktop\QFORTE\promovare\LOGOS\qforte_2.png"/>
          <p:cNvPicPr/>
          <p:nvPr/>
        </p:nvPicPr>
        <p:blipFill rotWithShape="1">
          <a:blip r:embed="rId4" cstate="print">
            <a:extLst>
              <a:ext uri="{28A0092B-C50C-407E-A947-70E740481C1C}">
                <a14:useLocalDpi xmlns:a14="http://schemas.microsoft.com/office/drawing/2010/main" val="0"/>
              </a:ext>
            </a:extLst>
          </a:blip>
          <a:srcRect l="21374" t="31833" r="18653" b="30786"/>
          <a:stretch/>
        </p:blipFill>
        <p:spPr bwMode="auto">
          <a:xfrm>
            <a:off x="10159042" y="517525"/>
            <a:ext cx="1416170" cy="8712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6676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7435"/>
          </a:xfrm>
        </p:spPr>
        <p:txBody>
          <a:bodyPr>
            <a:normAutofit/>
          </a:bodyPr>
          <a:lstStyle/>
          <a:p>
            <a:pPr algn="ctr"/>
            <a:r>
              <a:rPr lang="ro-RO" sz="2400" b="1" dirty="0">
                <a:latin typeface="+mn-lt"/>
              </a:rPr>
              <a:t>SISTEMUL DE MANAGEMENT AL CALITĂȚII ÎN CADRUL USM</a:t>
            </a:r>
            <a:endParaRPr lang="ru-RU" sz="2400" b="1" dirty="0">
              <a:latin typeface="+mn-lt"/>
            </a:endParaRPr>
          </a:p>
        </p:txBody>
      </p:sp>
      <p:sp>
        <p:nvSpPr>
          <p:cNvPr id="3" name="Объект 2"/>
          <p:cNvSpPr>
            <a:spLocks noGrp="1"/>
          </p:cNvSpPr>
          <p:nvPr>
            <p:ph idx="1"/>
          </p:nvPr>
        </p:nvSpPr>
        <p:spPr>
          <a:xfrm>
            <a:off x="838200" y="1432560"/>
            <a:ext cx="10515600" cy="4917506"/>
          </a:xfrm>
        </p:spPr>
        <p:txBody>
          <a:bodyPr>
            <a:normAutofit fontScale="85000" lnSpcReduction="20000"/>
          </a:bodyPr>
          <a:lstStyle/>
          <a:p>
            <a:pPr marL="0" indent="0" algn="just">
              <a:buNone/>
            </a:pPr>
            <a:r>
              <a:rPr lang="ro-RO" sz="2400" dirty="0"/>
              <a:t>	</a:t>
            </a:r>
            <a:r>
              <a:rPr lang="ro-RO" sz="2400" dirty="0" err="1"/>
              <a:t>Funcţionalitatea</a:t>
            </a:r>
            <a:r>
              <a:rPr lang="ro-RO" sz="2400" dirty="0"/>
              <a:t>, eficacitatea şi </a:t>
            </a:r>
            <a:r>
              <a:rPr lang="ro-RO" sz="2400" dirty="0" err="1"/>
              <a:t>relaţiile</a:t>
            </a:r>
            <a:r>
              <a:rPr lang="ro-RO" sz="2400" dirty="0"/>
              <a:t> dintre aceste structuri ale sistemului de management al </a:t>
            </a:r>
            <a:r>
              <a:rPr lang="ro-RO" sz="2400" dirty="0" err="1"/>
              <a:t>calităţii</a:t>
            </a:r>
            <a:r>
              <a:rPr lang="ro-RO" sz="2400" dirty="0"/>
              <a:t> sunt reglementate la nivel </a:t>
            </a:r>
            <a:r>
              <a:rPr lang="ro-RO" sz="2400" dirty="0" err="1"/>
              <a:t>instituţional</a:t>
            </a:r>
            <a:r>
              <a:rPr lang="ro-RO" sz="2400" dirty="0"/>
              <a:t> prin următoarele acte normative:</a:t>
            </a:r>
            <a:endParaRPr lang="ru-RU" sz="2400" dirty="0"/>
          </a:p>
          <a:p>
            <a:pPr lvl="0" algn="just"/>
            <a:r>
              <a:rPr lang="ro-RO" sz="2400" i="1" dirty="0"/>
              <a:t>Strategia de dezvoltare a Universității de Stat din Moldova (2021-2026), </a:t>
            </a:r>
            <a:r>
              <a:rPr lang="ro-RO" sz="2400" dirty="0"/>
              <a:t>aprobată în ședința Senatului USM, proces-verbal nr. 2 din 07.09.2021</a:t>
            </a:r>
            <a:r>
              <a:rPr lang="ro-RO" sz="2400" i="1" dirty="0"/>
              <a:t>.</a:t>
            </a:r>
          </a:p>
          <a:p>
            <a:pPr lvl="0" algn="just"/>
            <a:r>
              <a:rPr lang="ro-RO" sz="2400" i="1" dirty="0"/>
              <a:t>Strategia de Asigurare a Calității în cadrul Universității de Stat din Moldova (2022-2027), </a:t>
            </a:r>
            <a:r>
              <a:rPr lang="ro-RO" sz="2400" dirty="0"/>
              <a:t>aprobată în ședința Senatului USM, proces-verbal nr. 14 din 28.06.2022.</a:t>
            </a:r>
            <a:endParaRPr lang="ru-RU" sz="2400" dirty="0"/>
          </a:p>
          <a:p>
            <a:pPr lvl="0" algn="just"/>
            <a:r>
              <a:rPr lang="ro-RO" sz="2400" i="1" dirty="0"/>
              <a:t>Regulamentul cu privire la managementul </a:t>
            </a:r>
            <a:r>
              <a:rPr lang="ro-RO" sz="2400" i="1" dirty="0" err="1"/>
              <a:t>calităţii</a:t>
            </a:r>
            <a:r>
              <a:rPr lang="ro-RO" sz="2400" i="1" dirty="0"/>
              <a:t> serviciilor de formare profesională la Universitatea de Stat din Moldova</a:t>
            </a:r>
            <a:r>
              <a:rPr lang="ro-RO" sz="2400" dirty="0"/>
              <a:t>, aprobat în </a:t>
            </a:r>
            <a:r>
              <a:rPr lang="ro-RO" sz="2400" dirty="0" err="1"/>
              <a:t>şedinţa</a:t>
            </a:r>
            <a:r>
              <a:rPr lang="ro-RO" sz="2400" dirty="0"/>
              <a:t> Senatului USM, proces-verbal nr. 4 din 26.12.2019.</a:t>
            </a:r>
            <a:endParaRPr lang="ru-RU" sz="2400" dirty="0"/>
          </a:p>
          <a:p>
            <a:pPr lvl="0" algn="just"/>
            <a:r>
              <a:rPr lang="ro-RO" sz="2400" i="1" dirty="0"/>
              <a:t>Regulamentul de organizare şi </a:t>
            </a:r>
            <a:r>
              <a:rPr lang="ro-RO" sz="2400" i="1" dirty="0" err="1"/>
              <a:t>funcţionare</a:t>
            </a:r>
            <a:r>
              <a:rPr lang="ro-RO" sz="2400" i="1" dirty="0"/>
              <a:t> a Consiliului </a:t>
            </a:r>
            <a:r>
              <a:rPr lang="ro-RO" sz="2400" i="1" dirty="0" err="1"/>
              <a:t>Calităţii</a:t>
            </a:r>
            <a:r>
              <a:rPr lang="ro-RO" sz="2400" dirty="0"/>
              <a:t>, revizuit şi aprobat în </a:t>
            </a:r>
            <a:r>
              <a:rPr lang="ro-RO" sz="2400" dirty="0" err="1"/>
              <a:t>şedinţa</a:t>
            </a:r>
            <a:r>
              <a:rPr lang="ro-RO" sz="2400" dirty="0"/>
              <a:t> Senatului USM, proces-verbal nr. 4 din 26.12.2019.</a:t>
            </a:r>
            <a:endParaRPr lang="ru-RU" sz="2400" dirty="0"/>
          </a:p>
          <a:p>
            <a:pPr lvl="0" algn="just"/>
            <a:r>
              <a:rPr lang="ro-RO" sz="2400" i="1" dirty="0"/>
              <a:t>Regulamentul de organizare şi </a:t>
            </a:r>
            <a:r>
              <a:rPr lang="ro-RO" sz="2400" i="1" dirty="0" err="1"/>
              <a:t>funcţionare</a:t>
            </a:r>
            <a:r>
              <a:rPr lang="ro-RO" sz="2400" i="1" dirty="0"/>
              <a:t> a Departamentului Managementul </a:t>
            </a:r>
            <a:r>
              <a:rPr lang="ro-RO" sz="2400" i="1" dirty="0" err="1"/>
              <a:t>Calităţii</a:t>
            </a:r>
            <a:r>
              <a:rPr lang="ro-RO" sz="2400" dirty="0"/>
              <a:t>, revizuit şi aprobat în </a:t>
            </a:r>
            <a:r>
              <a:rPr lang="ro-RO" sz="2400" dirty="0" err="1"/>
              <a:t>şedinţa</a:t>
            </a:r>
            <a:r>
              <a:rPr lang="ro-RO" sz="2400" dirty="0"/>
              <a:t> Senatului USM, proces-verbal nr. 4 din 26.12.2019.</a:t>
            </a:r>
            <a:endParaRPr lang="ru-RU" sz="2400" dirty="0"/>
          </a:p>
          <a:p>
            <a:pPr lvl="0" algn="just"/>
            <a:r>
              <a:rPr lang="ro-RO" sz="2400" i="1" dirty="0"/>
              <a:t>Regulamentul de organizare şi </a:t>
            </a:r>
            <a:r>
              <a:rPr lang="ro-RO" sz="2400" i="1" dirty="0" err="1"/>
              <a:t>funcţionare</a:t>
            </a:r>
            <a:r>
              <a:rPr lang="ro-RO" sz="2400" i="1" dirty="0"/>
              <a:t> a Comisiilor de Asigurare a </a:t>
            </a:r>
            <a:r>
              <a:rPr lang="ro-RO" sz="2400" i="1" dirty="0" err="1"/>
              <a:t>Calităţii</a:t>
            </a:r>
            <a:r>
              <a:rPr lang="ro-RO" sz="2400" dirty="0"/>
              <a:t>, revizuit şi aprobat în </a:t>
            </a:r>
            <a:r>
              <a:rPr lang="ro-RO" sz="2400" dirty="0" err="1"/>
              <a:t>şedinţa</a:t>
            </a:r>
            <a:r>
              <a:rPr lang="ro-RO" sz="2400" dirty="0"/>
              <a:t> Senatului USM, proces-verbal nr. 4 din 26.12.2019.</a:t>
            </a:r>
            <a:endParaRPr lang="ru-RU" sz="2400" dirty="0"/>
          </a:p>
          <a:p>
            <a:pPr marL="0" indent="0" algn="just">
              <a:lnSpc>
                <a:spcPct val="150000"/>
              </a:lnSpc>
              <a:buNone/>
            </a:pPr>
            <a:r>
              <a:rPr lang="ro-RO" sz="2400" dirty="0"/>
              <a:t>	</a:t>
            </a:r>
            <a:endParaRPr lang="ro-RO" sz="1600" dirty="0"/>
          </a:p>
          <a:p>
            <a:endParaRPr lang="ro-RO" sz="1600" dirty="0"/>
          </a:p>
          <a:p>
            <a:endParaRPr lang="ro-RO" sz="1600" dirty="0"/>
          </a:p>
          <a:p>
            <a:endParaRPr lang="ro-RO" sz="1600" dirty="0"/>
          </a:p>
          <a:p>
            <a:endParaRPr lang="ru-RU" sz="1600" dirty="0"/>
          </a:p>
        </p:txBody>
      </p:sp>
      <p:pic>
        <p:nvPicPr>
          <p:cNvPr id="4" name="Рисунок 3"/>
          <p:cNvPicPr>
            <a:picLocks noChangeAspect="1"/>
          </p:cNvPicPr>
          <p:nvPr/>
        </p:nvPicPr>
        <p:blipFill>
          <a:blip r:embed="rId2"/>
          <a:stretch>
            <a:fillRect/>
          </a:stretch>
        </p:blipFill>
        <p:spPr>
          <a:xfrm>
            <a:off x="1311371" y="335640"/>
            <a:ext cx="1026387" cy="1126406"/>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9853881" y="335639"/>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5710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7435"/>
          </a:xfrm>
        </p:spPr>
        <p:txBody>
          <a:bodyPr>
            <a:normAutofit/>
          </a:bodyPr>
          <a:lstStyle/>
          <a:p>
            <a:pPr algn="ctr"/>
            <a:r>
              <a:rPr lang="ro-RO" sz="2400" b="1" dirty="0">
                <a:latin typeface="+mn-lt"/>
              </a:rPr>
              <a:t>SISTEMUL DE MANAGEMENT AL CALITĂȚII ÎN CADRUL USM</a:t>
            </a:r>
            <a:endParaRPr lang="ru-RU" sz="2400" b="1" dirty="0">
              <a:latin typeface="+mn-lt"/>
            </a:endParaRPr>
          </a:p>
        </p:txBody>
      </p:sp>
      <p:sp>
        <p:nvSpPr>
          <p:cNvPr id="3" name="Объект 2"/>
          <p:cNvSpPr>
            <a:spLocks noGrp="1"/>
          </p:cNvSpPr>
          <p:nvPr>
            <p:ph idx="1"/>
          </p:nvPr>
        </p:nvSpPr>
        <p:spPr>
          <a:xfrm>
            <a:off x="838200" y="1432560"/>
            <a:ext cx="10515600" cy="4917506"/>
          </a:xfrm>
        </p:spPr>
        <p:txBody>
          <a:bodyPr>
            <a:normAutofit/>
          </a:bodyPr>
          <a:lstStyle/>
          <a:p>
            <a:pPr marL="0" indent="0">
              <a:buNone/>
            </a:pPr>
            <a:r>
              <a:rPr lang="ro-RO" sz="2400" dirty="0"/>
              <a:t>	</a:t>
            </a:r>
            <a:endParaRPr lang="ro-RO" sz="1600" dirty="0"/>
          </a:p>
          <a:p>
            <a:endParaRPr lang="ru-RU" sz="1600" dirty="0"/>
          </a:p>
        </p:txBody>
      </p:sp>
      <p:pic>
        <p:nvPicPr>
          <p:cNvPr id="5" name="Рисунок 4"/>
          <p:cNvPicPr>
            <a:picLocks noChangeAspect="1"/>
          </p:cNvPicPr>
          <p:nvPr/>
        </p:nvPicPr>
        <p:blipFill>
          <a:blip r:embed="rId2"/>
          <a:stretch>
            <a:fillRect/>
          </a:stretch>
        </p:blipFill>
        <p:spPr>
          <a:xfrm>
            <a:off x="1311371" y="335640"/>
            <a:ext cx="1026387" cy="1126406"/>
          </a:xfrm>
          <a:prstGeom prst="rect">
            <a:avLst/>
          </a:prstGeom>
        </p:spPr>
      </p:pic>
      <p:pic>
        <p:nvPicPr>
          <p:cNvPr id="11" name="Рисунок 10"/>
          <p:cNvPicPr>
            <a:picLocks noChangeAspect="1"/>
          </p:cNvPicPr>
          <p:nvPr/>
        </p:nvPicPr>
        <p:blipFill>
          <a:blip r:embed="rId3"/>
          <a:stretch>
            <a:fillRect/>
          </a:stretch>
        </p:blipFill>
        <p:spPr>
          <a:xfrm>
            <a:off x="1066709" y="1526329"/>
            <a:ext cx="9420225" cy="3553671"/>
          </a:xfrm>
          <a:prstGeom prst="rect">
            <a:avLst/>
          </a:prstGeom>
        </p:spPr>
      </p:pic>
      <p:pic>
        <p:nvPicPr>
          <p:cNvPr id="12" name="Рисунок 11" descr="C:\Users\Admin\Desktop\QFORTE\promovare\LOGOS\qforte_2.png"/>
          <p:cNvPicPr/>
          <p:nvPr/>
        </p:nvPicPr>
        <p:blipFill rotWithShape="1">
          <a:blip r:embed="rId4" cstate="print">
            <a:extLst>
              <a:ext uri="{28A0092B-C50C-407E-A947-70E740481C1C}">
                <a14:useLocalDpi xmlns:a14="http://schemas.microsoft.com/office/drawing/2010/main" val="0"/>
              </a:ext>
            </a:extLst>
          </a:blip>
          <a:srcRect l="21374" t="31833" r="18653" b="30786"/>
          <a:stretch/>
        </p:blipFill>
        <p:spPr bwMode="auto">
          <a:xfrm>
            <a:off x="10130082" y="458895"/>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404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7435"/>
          </a:xfrm>
        </p:spPr>
        <p:txBody>
          <a:bodyPr>
            <a:normAutofit/>
          </a:bodyPr>
          <a:lstStyle/>
          <a:p>
            <a:pPr algn="ctr"/>
            <a:r>
              <a:rPr lang="ro-RO" sz="2400" b="1" dirty="0" smtClean="0">
                <a:latin typeface="+mn-lt"/>
              </a:rPr>
              <a:t>SISTEMUL DE MANAGEMENT AL CALITĂȚII ÎN CADRUL USM</a:t>
            </a:r>
            <a:endParaRPr lang="ru-RU" sz="2400" b="1" dirty="0">
              <a:latin typeface="+mn-lt"/>
            </a:endParaRPr>
          </a:p>
        </p:txBody>
      </p:sp>
      <p:sp>
        <p:nvSpPr>
          <p:cNvPr id="3" name="Объект 2"/>
          <p:cNvSpPr>
            <a:spLocks noGrp="1"/>
          </p:cNvSpPr>
          <p:nvPr>
            <p:ph idx="1"/>
          </p:nvPr>
        </p:nvSpPr>
        <p:spPr>
          <a:xfrm>
            <a:off x="838200" y="1432560"/>
            <a:ext cx="10515600" cy="4917506"/>
          </a:xfrm>
        </p:spPr>
        <p:txBody>
          <a:bodyPr>
            <a:normAutofit/>
          </a:bodyPr>
          <a:lstStyle/>
          <a:p>
            <a:pPr marL="0" indent="0">
              <a:buNone/>
            </a:pPr>
            <a:r>
              <a:rPr lang="ro-RO" sz="2400" dirty="0" smtClean="0"/>
              <a:t>	</a:t>
            </a:r>
            <a:r>
              <a:rPr lang="ro-RO" sz="1800" dirty="0"/>
              <a:t>În cadrul </a:t>
            </a:r>
            <a:r>
              <a:rPr lang="ro-RO" sz="1800" dirty="0" err="1"/>
              <a:t>Universităţii</a:t>
            </a:r>
            <a:r>
              <a:rPr lang="ro-RO" sz="1800" dirty="0"/>
              <a:t> de Stat din Moldova, structurile sistemului de management al </a:t>
            </a:r>
            <a:r>
              <a:rPr lang="ro-RO" sz="1800" dirty="0" err="1"/>
              <a:t>calităţii</a:t>
            </a:r>
            <a:r>
              <a:rPr lang="ro-RO" sz="1800" dirty="0"/>
              <a:t> </a:t>
            </a:r>
            <a:r>
              <a:rPr lang="ro-RO" sz="1800" dirty="0" err="1"/>
              <a:t>funcţionează</a:t>
            </a:r>
            <a:r>
              <a:rPr lang="ro-RO" sz="1800" dirty="0"/>
              <a:t> la toate nivelurile: </a:t>
            </a:r>
            <a:endParaRPr lang="ru-RU" sz="1800" dirty="0"/>
          </a:p>
          <a:p>
            <a:pPr marL="0" indent="0">
              <a:buNone/>
            </a:pPr>
            <a:r>
              <a:rPr lang="ro-RO" sz="1800" b="1" i="1" dirty="0"/>
              <a:t>la nivel instituțional</a:t>
            </a:r>
            <a:r>
              <a:rPr lang="ro-RO" sz="1800" b="1" dirty="0"/>
              <a:t>:</a:t>
            </a:r>
            <a:endParaRPr lang="ru-RU" sz="1800" dirty="0"/>
          </a:p>
          <a:p>
            <a:pPr lvl="0"/>
            <a:r>
              <a:rPr lang="ro-RO" sz="1800" b="1" i="1" dirty="0"/>
              <a:t>SENATUL USM</a:t>
            </a:r>
            <a:r>
              <a:rPr lang="ro-RO" sz="1800" dirty="0"/>
              <a:t> - </a:t>
            </a:r>
            <a:r>
              <a:rPr lang="ro-RO" sz="1800" dirty="0" err="1"/>
              <a:t>stabileşte</a:t>
            </a:r>
            <a:r>
              <a:rPr lang="ro-RO" sz="1800" dirty="0"/>
              <a:t> strategia, politica, obiectivele şi </a:t>
            </a:r>
            <a:r>
              <a:rPr lang="ro-RO" sz="1800" dirty="0" err="1"/>
              <a:t>priorităţile</a:t>
            </a:r>
            <a:r>
              <a:rPr lang="ro-RO" sz="1800" dirty="0"/>
              <a:t> în domeniul </a:t>
            </a:r>
            <a:r>
              <a:rPr lang="ro-RO" sz="1800" dirty="0" err="1"/>
              <a:t>calităţii</a:t>
            </a:r>
            <a:r>
              <a:rPr lang="ro-RO" sz="1800" dirty="0"/>
              <a:t>, </a:t>
            </a:r>
            <a:r>
              <a:rPr lang="ro-RO" sz="1800" dirty="0" err="1"/>
              <a:t>urmăreşte</a:t>
            </a:r>
            <a:r>
              <a:rPr lang="ro-RO" sz="1800" dirty="0"/>
              <a:t> </a:t>
            </a:r>
            <a:r>
              <a:rPr lang="ro-RO" sz="1800" dirty="0" err="1"/>
              <a:t>cunoaşterea</a:t>
            </a:r>
            <a:r>
              <a:rPr lang="ro-RO" sz="1800" dirty="0"/>
              <a:t> şi aplicarea lor în întreaga </a:t>
            </a:r>
            <a:r>
              <a:rPr lang="ro-RO" sz="1800" dirty="0" err="1"/>
              <a:t>instituţie</a:t>
            </a:r>
            <a:r>
              <a:rPr lang="ro-RO" sz="1800" dirty="0"/>
              <a:t>, alocă şi verifică utilizarea resurselor aferente sistemului de management al </a:t>
            </a:r>
            <a:r>
              <a:rPr lang="ro-RO" sz="1800" dirty="0" err="1" smtClean="0"/>
              <a:t>calităţii</a:t>
            </a:r>
            <a:r>
              <a:rPr lang="ro-RO" sz="1800" dirty="0"/>
              <a:t>.</a:t>
            </a:r>
            <a:endParaRPr lang="ru-RU" sz="1800" dirty="0"/>
          </a:p>
          <a:p>
            <a:pPr lvl="0"/>
            <a:r>
              <a:rPr lang="ro-RO" sz="1800" b="1" i="1" dirty="0" smtClean="0"/>
              <a:t>CONSILIUL </a:t>
            </a:r>
            <a:r>
              <a:rPr lang="ro-RO" sz="1800" b="1" i="1" dirty="0"/>
              <a:t>CALITĂȚII </a:t>
            </a:r>
            <a:r>
              <a:rPr lang="ro-RO" sz="1800" dirty="0"/>
              <a:t>- proiectează, implementează și îmbunătățește sistemul de management al </a:t>
            </a:r>
            <a:r>
              <a:rPr lang="ro-RO" sz="1800" dirty="0" err="1"/>
              <a:t>calităţii</a:t>
            </a:r>
            <a:r>
              <a:rPr lang="ro-RO" sz="1800" dirty="0"/>
              <a:t>.</a:t>
            </a:r>
            <a:endParaRPr lang="ru-RU" sz="1800" dirty="0"/>
          </a:p>
          <a:p>
            <a:pPr lvl="0"/>
            <a:r>
              <a:rPr lang="ro-RO" sz="1800" b="1" i="1" dirty="0"/>
              <a:t>SECȚIA MANAGEMENTUL CALITĂȚII</a:t>
            </a:r>
            <a:r>
              <a:rPr lang="ro-RO" sz="1800" dirty="0"/>
              <a:t> - oferă suport metodologic şi monitorizează </a:t>
            </a:r>
            <a:r>
              <a:rPr lang="ro-RO" sz="1800" dirty="0" err="1"/>
              <a:t>funcţionarea</a:t>
            </a:r>
            <a:r>
              <a:rPr lang="ro-RO" sz="1800" dirty="0"/>
              <a:t> şi </a:t>
            </a:r>
            <a:r>
              <a:rPr lang="ro-RO" sz="1800" dirty="0" err="1"/>
              <a:t>eficienţa</a:t>
            </a:r>
            <a:r>
              <a:rPr lang="ro-RO" sz="1800" dirty="0"/>
              <a:t> sistemului de management al </a:t>
            </a:r>
            <a:r>
              <a:rPr lang="ro-RO" sz="1800" dirty="0" err="1" smtClean="0"/>
              <a:t>calităţii</a:t>
            </a:r>
            <a:r>
              <a:rPr lang="ro-RO" sz="1800" dirty="0"/>
              <a:t>.</a:t>
            </a:r>
            <a:endParaRPr lang="ru-RU" sz="1800" dirty="0"/>
          </a:p>
          <a:p>
            <a:pPr marL="0" indent="0">
              <a:buNone/>
            </a:pPr>
            <a:r>
              <a:rPr lang="ro-RO" sz="1800" b="1" i="1" dirty="0"/>
              <a:t>la nivelul </a:t>
            </a:r>
            <a:r>
              <a:rPr lang="ro-RO" sz="1800" b="1" i="1" dirty="0" err="1"/>
              <a:t>facultăţilor</a:t>
            </a:r>
            <a:r>
              <a:rPr lang="ro-RO" sz="1800" b="1" dirty="0"/>
              <a:t>:</a:t>
            </a:r>
            <a:endParaRPr lang="ru-RU" sz="1800" dirty="0"/>
          </a:p>
          <a:p>
            <a:pPr lvl="0"/>
            <a:r>
              <a:rPr lang="ro-RO" sz="1800" b="1" i="1" dirty="0"/>
              <a:t>CONSILIUL FACULTĂȚII </a:t>
            </a:r>
            <a:r>
              <a:rPr lang="ro-RO" sz="1800" dirty="0"/>
              <a:t>– proiectează, implementează și îmbunătățește sistemul de management al </a:t>
            </a:r>
            <a:r>
              <a:rPr lang="ro-RO" sz="1800" dirty="0" err="1"/>
              <a:t>calităţii</a:t>
            </a:r>
            <a:r>
              <a:rPr lang="ro-RO" sz="1800" dirty="0"/>
              <a:t> la nivelul </a:t>
            </a:r>
            <a:r>
              <a:rPr lang="ro-RO" sz="1800" dirty="0" err="1" smtClean="0"/>
              <a:t>facultăţii</a:t>
            </a:r>
            <a:r>
              <a:rPr lang="ro-RO" sz="1800" dirty="0"/>
              <a:t>.</a:t>
            </a:r>
            <a:endParaRPr lang="ru-RU" sz="1800" dirty="0"/>
          </a:p>
          <a:p>
            <a:pPr lvl="0"/>
            <a:r>
              <a:rPr lang="ro-RO" sz="1800" b="1" i="1" dirty="0"/>
              <a:t>COMISIILE DE ASIGURARE A CALITĂȚII </a:t>
            </a:r>
            <a:r>
              <a:rPr lang="ro-RO" sz="1800" dirty="0"/>
              <a:t>– monitorizează procesul de asigurare a </a:t>
            </a:r>
            <a:r>
              <a:rPr lang="ro-RO" sz="1800" dirty="0" err="1"/>
              <a:t>calităţii</a:t>
            </a:r>
            <a:r>
              <a:rPr lang="ro-RO" sz="1800" dirty="0"/>
              <a:t> la nivel de facultate.</a:t>
            </a:r>
            <a:endParaRPr lang="ru-RU" sz="1800" dirty="0"/>
          </a:p>
          <a:p>
            <a:pPr marL="0" indent="0" algn="just">
              <a:buNone/>
            </a:pPr>
            <a:endParaRPr lang="ro-RO" sz="1800" dirty="0"/>
          </a:p>
          <a:p>
            <a:endParaRPr lang="ro-RO" sz="1600" dirty="0" smtClean="0"/>
          </a:p>
          <a:p>
            <a:endParaRPr lang="ro-RO" sz="1600" dirty="0"/>
          </a:p>
          <a:p>
            <a:endParaRPr lang="ru-RU" sz="1600" dirty="0"/>
          </a:p>
        </p:txBody>
      </p:sp>
      <p:pic>
        <p:nvPicPr>
          <p:cNvPr id="4" name="Рисунок 3"/>
          <p:cNvPicPr>
            <a:picLocks noChangeAspect="1"/>
          </p:cNvPicPr>
          <p:nvPr/>
        </p:nvPicPr>
        <p:blipFill>
          <a:blip r:embed="rId2"/>
          <a:stretch>
            <a:fillRect/>
          </a:stretch>
        </p:blipFill>
        <p:spPr>
          <a:xfrm>
            <a:off x="1311371" y="335640"/>
            <a:ext cx="1026387" cy="1126406"/>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9871134" y="458894"/>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56959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67435"/>
          </a:xfrm>
        </p:spPr>
        <p:txBody>
          <a:bodyPr>
            <a:normAutofit/>
          </a:bodyPr>
          <a:lstStyle/>
          <a:p>
            <a:pPr algn="ctr"/>
            <a:r>
              <a:rPr lang="ro-RO" sz="2400" b="1" dirty="0">
                <a:latin typeface="+mn-lt"/>
              </a:rPr>
              <a:t>SISTEMUL DE MANAGEMENT AL CALITĂȚII ÎN CADRUL USM</a:t>
            </a:r>
            <a:endParaRPr lang="ru-RU" sz="2400" b="1" dirty="0">
              <a:latin typeface="+mn-lt"/>
            </a:endParaRPr>
          </a:p>
        </p:txBody>
      </p:sp>
      <p:sp>
        <p:nvSpPr>
          <p:cNvPr id="3" name="Объект 2"/>
          <p:cNvSpPr>
            <a:spLocks noGrp="1"/>
          </p:cNvSpPr>
          <p:nvPr>
            <p:ph idx="1"/>
          </p:nvPr>
        </p:nvSpPr>
        <p:spPr>
          <a:xfrm>
            <a:off x="838200" y="1432560"/>
            <a:ext cx="10515600" cy="4917506"/>
          </a:xfrm>
        </p:spPr>
        <p:txBody>
          <a:bodyPr>
            <a:normAutofit/>
          </a:bodyPr>
          <a:lstStyle/>
          <a:p>
            <a:pPr marL="0" indent="0">
              <a:buNone/>
            </a:pPr>
            <a:r>
              <a:rPr lang="ro-RO" sz="2400" dirty="0"/>
              <a:t>	</a:t>
            </a:r>
            <a:r>
              <a:rPr lang="ro-RO" sz="1800" b="1" i="1" dirty="0"/>
              <a:t>la nivelul departamentelor</a:t>
            </a:r>
            <a:r>
              <a:rPr lang="ro-RO" sz="1800" b="1" dirty="0"/>
              <a:t>:</a:t>
            </a:r>
            <a:endParaRPr lang="ru-RU" sz="1800" dirty="0"/>
          </a:p>
          <a:p>
            <a:pPr lvl="0" algn="just"/>
            <a:r>
              <a:rPr lang="ro-RO" sz="1800" b="1" i="1" dirty="0"/>
              <a:t>DEPARTAMENTUL</a:t>
            </a:r>
            <a:r>
              <a:rPr lang="ro-RO" sz="1800" dirty="0"/>
              <a:t> - proiectează, implementează și îmbunătățește calitatea proceselor educaționale (învățământ, cercetare, organizare şi </a:t>
            </a:r>
            <a:r>
              <a:rPr lang="ro-RO" sz="1800" dirty="0" err="1"/>
              <a:t>relaţii</a:t>
            </a:r>
            <a:r>
              <a:rPr lang="ro-RO" sz="1800" dirty="0"/>
              <a:t> externe). </a:t>
            </a:r>
            <a:endParaRPr lang="ru-RU" sz="1800" dirty="0"/>
          </a:p>
          <a:p>
            <a:pPr algn="just"/>
            <a:r>
              <a:rPr lang="ro-RO" sz="1800" b="1" i="1" dirty="0"/>
              <a:t>RESPONSABILUL DE CALITATE DIN CADRUL DEPARTAMENTULUI </a:t>
            </a:r>
            <a:r>
              <a:rPr lang="ro-RO" sz="1800" dirty="0"/>
              <a:t>– are rolul de consultare a Comisiei de Asigurare a </a:t>
            </a:r>
            <a:r>
              <a:rPr lang="ro-RO" sz="1800" dirty="0" err="1"/>
              <a:t>Calităţii</a:t>
            </a:r>
            <a:r>
              <a:rPr lang="ro-RO" sz="1800" dirty="0"/>
              <a:t> din cadrul </a:t>
            </a:r>
            <a:r>
              <a:rPr lang="ro-RO" sz="1800" dirty="0" err="1"/>
              <a:t>facultăţii</a:t>
            </a:r>
            <a:r>
              <a:rPr lang="ro-RO" sz="1800" dirty="0"/>
              <a:t> şi de promovare a politicii de asigurare a </a:t>
            </a:r>
            <a:r>
              <a:rPr lang="ro-RO" sz="1800" dirty="0" err="1"/>
              <a:t>calităţii</a:t>
            </a:r>
            <a:r>
              <a:rPr lang="ro-RO" sz="1800" dirty="0"/>
              <a:t> procesului de formare profesională la nivel de departament.</a:t>
            </a:r>
          </a:p>
          <a:p>
            <a:endParaRPr lang="ro-RO" sz="1600" dirty="0"/>
          </a:p>
          <a:p>
            <a:endParaRPr lang="ro-RO" sz="1600" dirty="0"/>
          </a:p>
          <a:p>
            <a:endParaRPr lang="ru-RU" sz="1600" dirty="0"/>
          </a:p>
        </p:txBody>
      </p:sp>
      <p:pic>
        <p:nvPicPr>
          <p:cNvPr id="4" name="Рисунок 3"/>
          <p:cNvPicPr>
            <a:picLocks noChangeAspect="1"/>
          </p:cNvPicPr>
          <p:nvPr/>
        </p:nvPicPr>
        <p:blipFill>
          <a:blip r:embed="rId3"/>
          <a:stretch>
            <a:fillRect/>
          </a:stretch>
        </p:blipFill>
        <p:spPr>
          <a:xfrm>
            <a:off x="1087084" y="306154"/>
            <a:ext cx="1026387" cy="1126406"/>
          </a:xfrm>
          <a:prstGeom prst="rect">
            <a:avLst/>
          </a:prstGeom>
        </p:spPr>
      </p:pic>
      <p:pic>
        <p:nvPicPr>
          <p:cNvPr id="5" name="Рисунок 4" descr="C:\Users\Admin\Desktop\QFORTE\promovare\LOGOS\qforte_2.png"/>
          <p:cNvPicPr/>
          <p:nvPr/>
        </p:nvPicPr>
        <p:blipFill rotWithShape="1">
          <a:blip r:embed="rId4" cstate="print">
            <a:extLst>
              <a:ext uri="{28A0092B-C50C-407E-A947-70E740481C1C}">
                <a14:useLocalDpi xmlns:a14="http://schemas.microsoft.com/office/drawing/2010/main" val="0"/>
              </a:ext>
            </a:extLst>
          </a:blip>
          <a:srcRect l="21374" t="31833" r="18653" b="30786"/>
          <a:stretch/>
        </p:blipFill>
        <p:spPr bwMode="auto">
          <a:xfrm>
            <a:off x="9974651" y="458895"/>
            <a:ext cx="1696889" cy="87989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3948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5040" y="303498"/>
            <a:ext cx="7528560" cy="879896"/>
          </a:xfrm>
        </p:spPr>
        <p:txBody>
          <a:bodyPr>
            <a:normAutofit/>
          </a:bodyPr>
          <a:lstStyle/>
          <a:p>
            <a:pPr algn="ctr"/>
            <a:r>
              <a:rPr lang="ro-RO" sz="2400" b="1" dirty="0">
                <a:latin typeface="+mn-lt"/>
              </a:rPr>
              <a:t>SISTEMUL DE MANAGEMENT AL CALITĂȚII ÎN CADRUL USM ESTE REPREZENTAT LA NIVEL DE TOP MANAGEMENT:</a:t>
            </a:r>
            <a:endParaRPr lang="ru-RU" sz="2400" b="1" dirty="0">
              <a:latin typeface="+mn-lt"/>
            </a:endParaRPr>
          </a:p>
        </p:txBody>
      </p:sp>
      <p:pic>
        <p:nvPicPr>
          <p:cNvPr id="4" name="Рисунок 3"/>
          <p:cNvPicPr>
            <a:picLocks noChangeAspect="1"/>
          </p:cNvPicPr>
          <p:nvPr/>
        </p:nvPicPr>
        <p:blipFill>
          <a:blip r:embed="rId2"/>
          <a:stretch>
            <a:fillRect/>
          </a:stretch>
        </p:blipFill>
        <p:spPr>
          <a:xfrm>
            <a:off x="1311371" y="335640"/>
            <a:ext cx="1026387" cy="1126406"/>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9871134" y="458894"/>
            <a:ext cx="1696889" cy="879896"/>
          </a:xfrm>
          <a:prstGeom prst="rect">
            <a:avLst/>
          </a:prstGeom>
          <a:noFill/>
          <a:ln>
            <a:noFill/>
          </a:ln>
          <a:extLst>
            <a:ext uri="{53640926-AAD7-44D8-BBD7-CCE9431645EC}">
              <a14:shadowObscured xmlns:a14="http://schemas.microsoft.com/office/drawing/2010/main"/>
            </a:ext>
          </a:extLst>
        </p:spPr>
      </p:pic>
      <p:graphicFrame>
        <p:nvGraphicFramePr>
          <p:cNvPr id="6" name="Nomogramă 5">
            <a:extLst>
              <a:ext uri="{FF2B5EF4-FFF2-40B4-BE49-F238E27FC236}">
                <a16:creationId xmlns="" xmlns:a16="http://schemas.microsoft.com/office/drawing/2014/main" id="{7CCAB9F6-1AA9-4952-BD19-A6EAAE4E3DCB}"/>
              </a:ext>
            </a:extLst>
          </p:cNvPr>
          <p:cNvGraphicFramePr/>
          <p:nvPr>
            <p:extLst>
              <p:ext uri="{D42A27DB-BD31-4B8C-83A1-F6EECF244321}">
                <p14:modId xmlns:p14="http://schemas.microsoft.com/office/powerpoint/2010/main" val="3460848503"/>
              </p:ext>
            </p:extLst>
          </p:nvPr>
        </p:nvGraphicFramePr>
        <p:xfrm>
          <a:off x="1239520" y="1656080"/>
          <a:ext cx="10190480" cy="4084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130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5040" y="303498"/>
            <a:ext cx="7528560" cy="879896"/>
          </a:xfrm>
        </p:spPr>
        <p:txBody>
          <a:bodyPr>
            <a:normAutofit/>
          </a:bodyPr>
          <a:lstStyle/>
          <a:p>
            <a:pPr algn="ctr"/>
            <a:r>
              <a:rPr lang="ro-RO" sz="2400" b="1" dirty="0">
                <a:latin typeface="+mn-lt"/>
              </a:rPr>
              <a:t>SISTEMUL DE MANAGEMENT AL CALITĂȚII ÎN CADRUL USM ESTE REPREZENTAT LA NIVEL DE FACULTATE:</a:t>
            </a:r>
            <a:endParaRPr lang="ru-RU" sz="2400" b="1" dirty="0">
              <a:latin typeface="+mn-lt"/>
            </a:endParaRPr>
          </a:p>
        </p:txBody>
      </p:sp>
      <p:pic>
        <p:nvPicPr>
          <p:cNvPr id="4" name="Рисунок 3"/>
          <p:cNvPicPr>
            <a:picLocks noChangeAspect="1"/>
          </p:cNvPicPr>
          <p:nvPr/>
        </p:nvPicPr>
        <p:blipFill>
          <a:blip r:embed="rId2"/>
          <a:stretch>
            <a:fillRect/>
          </a:stretch>
        </p:blipFill>
        <p:spPr>
          <a:xfrm>
            <a:off x="1311371" y="335640"/>
            <a:ext cx="1026387" cy="1126406"/>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9871134" y="458894"/>
            <a:ext cx="1696889" cy="879896"/>
          </a:xfrm>
          <a:prstGeom prst="rect">
            <a:avLst/>
          </a:prstGeom>
          <a:noFill/>
          <a:ln>
            <a:noFill/>
          </a:ln>
          <a:extLst>
            <a:ext uri="{53640926-AAD7-44D8-BBD7-CCE9431645EC}">
              <a14:shadowObscured xmlns:a14="http://schemas.microsoft.com/office/drawing/2010/main"/>
            </a:ext>
          </a:extLst>
        </p:spPr>
      </p:pic>
      <p:graphicFrame>
        <p:nvGraphicFramePr>
          <p:cNvPr id="6" name="Nomogramă 5">
            <a:extLst>
              <a:ext uri="{FF2B5EF4-FFF2-40B4-BE49-F238E27FC236}">
                <a16:creationId xmlns="" xmlns:a16="http://schemas.microsoft.com/office/drawing/2014/main" id="{7CCAB9F6-1AA9-4952-BD19-A6EAAE4E3DCB}"/>
              </a:ext>
            </a:extLst>
          </p:cNvPr>
          <p:cNvGraphicFramePr/>
          <p:nvPr>
            <p:extLst>
              <p:ext uri="{D42A27DB-BD31-4B8C-83A1-F6EECF244321}">
                <p14:modId xmlns:p14="http://schemas.microsoft.com/office/powerpoint/2010/main" val="1602316767"/>
              </p:ext>
            </p:extLst>
          </p:nvPr>
        </p:nvGraphicFramePr>
        <p:xfrm>
          <a:off x="1239520" y="1656080"/>
          <a:ext cx="10190480" cy="4084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679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5040" y="303498"/>
            <a:ext cx="7528560" cy="879896"/>
          </a:xfrm>
        </p:spPr>
        <p:txBody>
          <a:bodyPr>
            <a:normAutofit/>
          </a:bodyPr>
          <a:lstStyle/>
          <a:p>
            <a:pPr algn="ctr"/>
            <a:r>
              <a:rPr lang="ro-RO" sz="2400" b="1" dirty="0">
                <a:latin typeface="+mn-lt"/>
              </a:rPr>
              <a:t>SISTEMUL DE MANAGEMENT AL CALITĂȚII ÎN CADRUL USM ESTE REPREZENTAT LA NIVEL DE DEPARTAMENT:</a:t>
            </a:r>
            <a:endParaRPr lang="ru-RU" sz="2400" b="1" dirty="0">
              <a:latin typeface="+mn-lt"/>
            </a:endParaRPr>
          </a:p>
        </p:txBody>
      </p:sp>
      <p:pic>
        <p:nvPicPr>
          <p:cNvPr id="4" name="Рисунок 3"/>
          <p:cNvPicPr>
            <a:picLocks noChangeAspect="1"/>
          </p:cNvPicPr>
          <p:nvPr/>
        </p:nvPicPr>
        <p:blipFill>
          <a:blip r:embed="rId2"/>
          <a:stretch>
            <a:fillRect/>
          </a:stretch>
        </p:blipFill>
        <p:spPr>
          <a:xfrm>
            <a:off x="1311371" y="335640"/>
            <a:ext cx="1026387" cy="1126406"/>
          </a:xfrm>
          <a:prstGeom prst="rect">
            <a:avLst/>
          </a:prstGeom>
        </p:spPr>
      </p:pic>
      <p:pic>
        <p:nvPicPr>
          <p:cNvPr id="5" name="Рисунок 4" descr="C:\Users\Admin\Desktop\QFORTE\promovare\LOGOS\qforte_2.png"/>
          <p:cNvPicPr/>
          <p:nvPr/>
        </p:nvPicPr>
        <p:blipFill rotWithShape="1">
          <a:blip r:embed="rId3" cstate="print">
            <a:extLst>
              <a:ext uri="{28A0092B-C50C-407E-A947-70E740481C1C}">
                <a14:useLocalDpi xmlns:a14="http://schemas.microsoft.com/office/drawing/2010/main" val="0"/>
              </a:ext>
            </a:extLst>
          </a:blip>
          <a:srcRect l="21374" t="31833" r="18653" b="30786"/>
          <a:stretch/>
        </p:blipFill>
        <p:spPr bwMode="auto">
          <a:xfrm>
            <a:off x="9871134" y="458894"/>
            <a:ext cx="1696889" cy="879896"/>
          </a:xfrm>
          <a:prstGeom prst="rect">
            <a:avLst/>
          </a:prstGeom>
          <a:noFill/>
          <a:ln>
            <a:noFill/>
          </a:ln>
          <a:extLst>
            <a:ext uri="{53640926-AAD7-44D8-BBD7-CCE9431645EC}">
              <a14:shadowObscured xmlns:a14="http://schemas.microsoft.com/office/drawing/2010/main"/>
            </a:ext>
          </a:extLst>
        </p:spPr>
      </p:pic>
      <p:graphicFrame>
        <p:nvGraphicFramePr>
          <p:cNvPr id="6" name="Nomogramă 5">
            <a:extLst>
              <a:ext uri="{FF2B5EF4-FFF2-40B4-BE49-F238E27FC236}">
                <a16:creationId xmlns="" xmlns:a16="http://schemas.microsoft.com/office/drawing/2014/main" id="{7CCAB9F6-1AA9-4952-BD19-A6EAAE4E3DCB}"/>
              </a:ext>
            </a:extLst>
          </p:cNvPr>
          <p:cNvGraphicFramePr/>
          <p:nvPr>
            <p:extLst>
              <p:ext uri="{D42A27DB-BD31-4B8C-83A1-F6EECF244321}">
                <p14:modId xmlns:p14="http://schemas.microsoft.com/office/powerpoint/2010/main" val="1285583485"/>
              </p:ext>
            </p:extLst>
          </p:nvPr>
        </p:nvGraphicFramePr>
        <p:xfrm>
          <a:off x="1239520" y="1656080"/>
          <a:ext cx="10190480" cy="4084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551879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281</Words>
  <Application>Microsoft Office PowerPoint</Application>
  <PresentationFormat>Широкоэкранный</PresentationFormat>
  <Paragraphs>118</Paragraphs>
  <Slides>16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Calibri Light</vt:lpstr>
      <vt:lpstr>Тема Office</vt:lpstr>
      <vt:lpstr>Презентация PowerPoint</vt:lpstr>
      <vt:lpstr>SISTEMUL DE MANAGEMENT AL CALITĂȚII ÎN CADRUL USM</vt:lpstr>
      <vt:lpstr>SISTEMUL DE MANAGEMENT AL CALITĂȚII ÎN CADRUL USM</vt:lpstr>
      <vt:lpstr>SISTEMUL DE MANAGEMENT AL CALITĂȚII ÎN CADRUL USM</vt:lpstr>
      <vt:lpstr>SISTEMUL DE MANAGEMENT AL CALITĂȚII ÎN CADRUL USM</vt:lpstr>
      <vt:lpstr>SISTEMUL DE MANAGEMENT AL CALITĂȚII ÎN CADRUL USM</vt:lpstr>
      <vt:lpstr>SISTEMUL DE MANAGEMENT AL CALITĂȚII ÎN CADRUL USM ESTE REPREZENTAT LA NIVEL DE TOP MANAGEMENT:</vt:lpstr>
      <vt:lpstr>SISTEMUL DE MANAGEMENT AL CALITĂȚII ÎN CADRUL USM ESTE REPREZENTAT LA NIVEL DE FACULTATE:</vt:lpstr>
      <vt:lpstr>SISTEMUL DE MANAGEMENT AL CALITĂȚII ÎN CADRUL USM ESTE REPREZENTAT LA NIVEL DE DEPARTAMENT:</vt:lpstr>
      <vt:lpstr>CONSILIUL CALITĂȚII AL USM</vt:lpstr>
      <vt:lpstr>CONSILIUL CALITĂȚII AL USM</vt:lpstr>
      <vt:lpstr>COMISIILE DE ASIGURARE A CALITĂȚII</vt:lpstr>
      <vt:lpstr>Secția Managementul Calității pe pagina Web usm.md.                                                                                </vt:lpstr>
      <vt:lpstr>MISIUNEA ȘI OBIECTIVELE SECȚIEI MANAGEMENTUL CALITĂȚII</vt:lpstr>
      <vt:lpstr>Proceduri de asigurare a calității serviciilor educaționale ale USM</vt:lpstr>
      <vt:lpstr>Proceduri de asigurare a calității serviciilor educaționale ale USM</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SMC</dc:creator>
  <cp:lastModifiedBy>SMC</cp:lastModifiedBy>
  <cp:revision>89</cp:revision>
  <cp:lastPrinted>2023-02-06T11:49:46Z</cp:lastPrinted>
  <dcterms:created xsi:type="dcterms:W3CDTF">2023-01-18T09:31:49Z</dcterms:created>
  <dcterms:modified xsi:type="dcterms:W3CDTF">2023-02-07T08:26:27Z</dcterms:modified>
</cp:coreProperties>
</file>