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60" r:id="rId3"/>
    <p:sldId id="257" r:id="rId4"/>
    <p:sldId id="266" r:id="rId5"/>
    <p:sldId id="265" r:id="rId6"/>
    <p:sldId id="267" r:id="rId7"/>
    <p:sldId id="275" r:id="rId8"/>
    <p:sldId id="268" r:id="rId9"/>
    <p:sldId id="279" r:id="rId10"/>
    <p:sldId id="274" r:id="rId11"/>
    <p:sldId id="276" r:id="rId12"/>
    <p:sldId id="277" r:id="rId13"/>
    <p:sldId id="269" r:id="rId14"/>
    <p:sldId id="270" r:id="rId15"/>
    <p:sldId id="271" r:id="rId16"/>
    <p:sldId id="272" r:id="rId17"/>
    <p:sldId id="273" r:id="rId18"/>
    <p:sldId id="280" r:id="rId19"/>
    <p:sldId id="282" r:id="rId20"/>
    <p:sldId id="278" r:id="rId21"/>
    <p:sldId id="281"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firstCol>
    <a:lastRow>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lastRow>
    <a:firstRow>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firstRow>
  </a:tblStyle>
  <a:tblStyle styleId="{C7B018BB-80A7-4F77-B60F-C8B233D01FF8}"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FD5"/>
          </a:solidFill>
        </a:fill>
      </a:tcStyle>
    </a:wholeTbl>
    <a:band2H>
      <a:tcTxStyle/>
      <a:tcStyle>
        <a:tcBdr/>
        <a:fill>
          <a:solidFill>
            <a:srgbClr val="E8E9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1EB"/>
          </a:solidFill>
        </a:fill>
      </a:tcStyle>
    </a:wholeTbl>
    <a:band2H>
      <a:tcTxStyle/>
      <a:tcStyle>
        <a:tcBdr/>
        <a:fill>
          <a:solidFill>
            <a:srgbClr val="EEF1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4CA"/>
          </a:solidFill>
        </a:fill>
      </a:tcStyle>
    </a:wholeTbl>
    <a:band2H>
      <a:tcTxStyle/>
      <a:tcStyle>
        <a:tcBdr/>
        <a:fill>
          <a:solidFill>
            <a:srgbClr val="F7EB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CE"/>
          </a:solidFill>
        </a:fill>
      </a:tcStyle>
    </a:wholeTbl>
    <a:band2H>
      <a:tcTxStyle/>
      <a:tcStyle>
        <a:tcBdr/>
        <a:fill>
          <a:solidFill>
            <a:srgbClr val="E7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0" autoAdjust="0"/>
    <p:restoredTop sz="94723" autoAdjust="0"/>
  </p:normalViewPr>
  <p:slideViewPr>
    <p:cSldViewPr snapToGrid="0">
      <p:cViewPr varScale="1">
        <p:scale>
          <a:sx n="92" d="100"/>
          <a:sy n="92" d="100"/>
        </p:scale>
        <p:origin x="-1136" y="-6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6DD109-EFD6-4599-847D-F86C9F3B04FE}" type="datetimeFigureOut">
              <a:rPr lang="ru-RU" smtClean="0"/>
              <a:pPr/>
              <a:t>07.02.2023</a:t>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AE3236-1C62-4FE8-999D-1F279500D9B1}" type="slidenum">
              <a:rPr lang="ru-RU" smtClean="0"/>
              <a:pPr/>
              <a:t>‹#›</a:t>
            </a:fld>
            <a:endParaRPr lang="ru-RU"/>
          </a:p>
        </p:txBody>
      </p:sp>
    </p:spTree>
    <p:extLst>
      <p:ext uri="{BB962C8B-B14F-4D97-AF65-F5344CB8AC3E}">
        <p14:creationId xmlns:p14="http://schemas.microsoft.com/office/powerpoint/2010/main" xmlns="" val="252034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168720736"/>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23" name="Title Text"/>
          <p:cNvSpPr>
            <a:spLocks noGrp="1"/>
          </p:cNvSpPr>
          <p:nvPr>
            <p:ph type="title"/>
          </p:nvPr>
        </p:nvSpPr>
        <p:spPr>
          <a:prstGeom prst="rect">
            <a:avLst/>
          </a:prstGeom>
        </p:spPr>
        <p:txBody>
          <a:bodyPr/>
          <a:lstStyle/>
          <a:p>
            <a:r>
              <a:t>Title Text</a:t>
            </a:r>
          </a:p>
        </p:txBody>
      </p:sp>
      <p:sp>
        <p:nvSpPr>
          <p:cNvPr id="2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grpSp>
        <p:nvGrpSpPr>
          <p:cNvPr id="38" name="Google Shape;82;p6"/>
          <p:cNvGrpSpPr/>
          <p:nvPr/>
        </p:nvGrpSpPr>
        <p:grpSpPr>
          <a:xfrm>
            <a:off x="-9" y="120"/>
            <a:ext cx="7072432" cy="1327316"/>
            <a:chOff x="-4" y="80"/>
            <a:chExt cx="7072430" cy="1327315"/>
          </a:xfrm>
        </p:grpSpPr>
        <p:sp>
          <p:nvSpPr>
            <p:cNvPr id="31" name="Google Shape;83;p6"/>
            <p:cNvSpPr/>
            <p:nvPr/>
          </p:nvSpPr>
          <p:spPr>
            <a:xfrm>
              <a:off x="6292649" y="126424"/>
              <a:ext cx="779701" cy="259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nvGrpSpPr>
            <p:cNvPr id="34" name="Google Shape;84;p6"/>
            <p:cNvGrpSpPr/>
            <p:nvPr/>
          </p:nvGrpSpPr>
          <p:grpSpPr>
            <a:xfrm>
              <a:off x="6" y="80"/>
              <a:ext cx="6756168" cy="1327316"/>
              <a:chOff x="3" y="40"/>
              <a:chExt cx="6756167" cy="1327315"/>
            </a:xfrm>
          </p:grpSpPr>
          <p:sp>
            <p:nvSpPr>
              <p:cNvPr id="32" name="Google Shape;85;p6"/>
              <p:cNvSpPr/>
              <p:nvPr/>
            </p:nvSpPr>
            <p:spPr>
              <a:xfrm rot="10800000" flipH="1">
                <a:off x="3" y="40"/>
                <a:ext cx="5434355" cy="1327311"/>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sp>
            <p:nvSpPr>
              <p:cNvPr id="33" name="Google Shape;86;p6"/>
              <p:cNvSpPr/>
              <p:nvPr/>
            </p:nvSpPr>
            <p:spPr>
              <a:xfrm rot="10800000" flipH="1">
                <a:off x="5428861" y="44"/>
                <a:ext cx="1327310" cy="13273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nvGrpSpPr>
            <p:cNvPr id="37" name="Google Shape;87;p6"/>
            <p:cNvGrpSpPr/>
            <p:nvPr/>
          </p:nvGrpSpPr>
          <p:grpSpPr>
            <a:xfrm>
              <a:off x="-5" y="381007"/>
              <a:ext cx="7072432" cy="771745"/>
              <a:chOff x="0" y="0"/>
              <a:chExt cx="7072430" cy="771743"/>
            </a:xfrm>
          </p:grpSpPr>
          <p:sp>
            <p:nvSpPr>
              <p:cNvPr id="35" name="Google Shape;88;p6"/>
              <p:cNvSpPr/>
              <p:nvPr/>
            </p:nvSpPr>
            <p:spPr>
              <a:xfrm rot="10800000" flipH="1">
                <a:off x="0" y="0"/>
                <a:ext cx="6303908" cy="771744"/>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sp>
            <p:nvSpPr>
              <p:cNvPr id="36" name="Google Shape;89;p6"/>
              <p:cNvSpPr/>
              <p:nvPr/>
            </p:nvSpPr>
            <p:spPr>
              <a:xfrm rot="10800000" flipH="1">
                <a:off x="6300687" y="0"/>
                <a:ext cx="771744" cy="7717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grpSp>
        <p:nvGrpSpPr>
          <p:cNvPr id="46" name="Google Shape;90;p6"/>
          <p:cNvGrpSpPr/>
          <p:nvPr/>
        </p:nvGrpSpPr>
        <p:grpSpPr>
          <a:xfrm>
            <a:off x="6946841" y="4472723"/>
            <a:ext cx="2202831" cy="670795"/>
            <a:chOff x="0" y="0"/>
            <a:chExt cx="2202830" cy="670794"/>
          </a:xfrm>
        </p:grpSpPr>
        <p:sp>
          <p:nvSpPr>
            <p:cNvPr id="39" name="Google Shape;91;p6"/>
            <p:cNvSpPr/>
            <p:nvPr/>
          </p:nvSpPr>
          <p:spPr>
            <a:xfrm rot="10800000">
              <a:off x="0" y="475611"/>
              <a:ext cx="394201" cy="131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nvGrpSpPr>
            <p:cNvPr id="42" name="Google Shape;92;p6"/>
            <p:cNvGrpSpPr/>
            <p:nvPr/>
          </p:nvGrpSpPr>
          <p:grpSpPr>
            <a:xfrm>
              <a:off x="159608" y="0"/>
              <a:ext cx="2040838" cy="670795"/>
              <a:chOff x="0" y="0"/>
              <a:chExt cx="2040836" cy="670794"/>
            </a:xfrm>
          </p:grpSpPr>
          <p:sp>
            <p:nvSpPr>
              <p:cNvPr id="40" name="Google Shape;93;p6"/>
              <p:cNvSpPr/>
              <p:nvPr/>
            </p:nvSpPr>
            <p:spPr>
              <a:xfrm flipH="1">
                <a:off x="668235" y="2"/>
                <a:ext cx="1372602" cy="670793"/>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1" name="Google Shape;94;p6"/>
              <p:cNvSpPr/>
              <p:nvPr/>
            </p:nvSpPr>
            <p:spPr>
              <a:xfrm flipH="1">
                <a:off x="0" y="0"/>
                <a:ext cx="670963" cy="6707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grpSp>
          <p:nvGrpSpPr>
            <p:cNvPr id="45" name="Google Shape;95;p6"/>
            <p:cNvGrpSpPr/>
            <p:nvPr/>
          </p:nvGrpSpPr>
          <p:grpSpPr>
            <a:xfrm>
              <a:off x="2967" y="174015"/>
              <a:ext cx="2199864" cy="304563"/>
              <a:chOff x="0" y="0"/>
              <a:chExt cx="2199862" cy="304562"/>
            </a:xfrm>
          </p:grpSpPr>
          <p:sp>
            <p:nvSpPr>
              <p:cNvPr id="43" name="Google Shape;96;p6"/>
              <p:cNvSpPr/>
              <p:nvPr/>
            </p:nvSpPr>
            <p:spPr>
              <a:xfrm flipH="1">
                <a:off x="298156" y="12"/>
                <a:ext cx="1901707" cy="304551"/>
              </a:xfrm>
              <a:prstGeom prst="rect">
                <a:avLst/>
              </a:pr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4" name="Google Shape;97;p6"/>
              <p:cNvSpPr/>
              <p:nvPr/>
            </p:nvSpPr>
            <p:spPr>
              <a:xfrm flipH="1">
                <a:off x="0" y="0"/>
                <a:ext cx="304551" cy="304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grpSp>
      <p:sp>
        <p:nvSpPr>
          <p:cNvPr id="47" name="Title Text"/>
          <p:cNvSpPr>
            <a:spLocks noGrp="1"/>
          </p:cNvSpPr>
          <p:nvPr>
            <p:ph type="title"/>
          </p:nvPr>
        </p:nvSpPr>
        <p:spPr>
          <a:xfrm>
            <a:off x="814275" y="392574"/>
            <a:ext cx="5258400" cy="766201"/>
          </a:xfrm>
          <a:prstGeom prst="rect">
            <a:avLst/>
          </a:prstGeom>
        </p:spPr>
        <p:txBody>
          <a:bodyPr/>
          <a:lstStyle>
            <a:lvl1pPr>
              <a:defRPr sz="2000"/>
            </a:lvl1pPr>
          </a:lstStyle>
          <a:p>
            <a:r>
              <a:t>Title Text</a:t>
            </a:r>
          </a:p>
        </p:txBody>
      </p:sp>
      <p:sp>
        <p:nvSpPr>
          <p:cNvPr id="48" name="Body Level One…"/>
          <p:cNvSpPr>
            <a:spLocks noGrp="1"/>
          </p:cNvSpPr>
          <p:nvPr>
            <p:ph type="body" sz="quarter" idx="1"/>
          </p:nvPr>
        </p:nvSpPr>
        <p:spPr>
          <a:xfrm>
            <a:off x="814275" y="1537988"/>
            <a:ext cx="3378301" cy="2724300"/>
          </a:xfrm>
          <a:prstGeom prst="rect">
            <a:avLst/>
          </a:prstGeom>
        </p:spPr>
        <p:txBody>
          <a:bodyPr anchor="t">
            <a:normAutofit/>
          </a:bodyPr>
          <a:lstStyle>
            <a:lvl1pPr indent="-355600">
              <a:buSzPts val="2000"/>
              <a:defRPr sz="2000"/>
            </a:lvl1pPr>
            <a:lvl2pPr indent="-355600">
              <a:buSzPts val="2000"/>
              <a:defRPr sz="2000"/>
            </a:lvl2pPr>
            <a:lvl3pPr indent="-355600">
              <a:buSzPts val="2000"/>
              <a:defRPr sz="2000"/>
            </a:lvl3pPr>
            <a:lvl4pPr indent="-355600">
              <a:buSzPts val="2000"/>
              <a:defRPr sz="2000"/>
            </a:lvl4pPr>
            <a:lvl5pPr indent="-355600">
              <a:buSzPts val="2000"/>
              <a:defRPr sz="2000"/>
            </a:lvl5pPr>
          </a:lstStyle>
          <a:p>
            <a:r>
              <a:t>Body Level One</a:t>
            </a:r>
          </a:p>
          <a:p>
            <a:pPr lvl="1"/>
            <a:r>
              <a:t>Body Level Two</a:t>
            </a:r>
          </a:p>
          <a:p>
            <a:pPr lvl="2"/>
            <a:r>
              <a:t>Body Level Three</a:t>
            </a:r>
          </a:p>
          <a:p>
            <a:pPr lvl="3"/>
            <a:r>
              <a:t>Body Level Four</a:t>
            </a:r>
          </a:p>
          <a:p>
            <a:pPr lvl="4"/>
            <a:r>
              <a:t>Body Level Five</a:t>
            </a:r>
          </a:p>
        </p:txBody>
      </p:sp>
      <p:sp>
        <p:nvSpPr>
          <p:cNvPr id="49" name="Google Shape;100;p6"/>
          <p:cNvSpPr>
            <a:spLocks noGrp="1"/>
          </p:cNvSpPr>
          <p:nvPr>
            <p:ph type="body" sz="quarter" idx="13"/>
          </p:nvPr>
        </p:nvSpPr>
        <p:spPr>
          <a:xfrm>
            <a:off x="4396123" y="1537988"/>
            <a:ext cx="3378301" cy="2724300"/>
          </a:xfrm>
          <a:prstGeom prst="rect">
            <a:avLst/>
          </a:prstGeom>
        </p:spPr>
        <p:txBody>
          <a:bodyPr anchor="t">
            <a:normAutofit/>
          </a:bodyPr>
          <a:lstStyle/>
          <a:p>
            <a:pPr indent="-355600">
              <a:buSzPts val="2000"/>
              <a:defRPr sz="2000"/>
            </a:pPr>
            <a:endParaRPr/>
          </a:p>
        </p:txBody>
      </p:sp>
      <p:sp>
        <p:nvSpPr>
          <p:cNvPr id="50" name="Slide Number"/>
          <p:cNvSpPr>
            <a:spLocks noGrp="1"/>
          </p:cNvSpPr>
          <p:nvPr>
            <p:ph type="sldNum" sz="quarter" idx="2"/>
          </p:nvPr>
        </p:nvSpPr>
        <p:spPr>
          <a:xfrm>
            <a:off x="8740334" y="4613974"/>
            <a:ext cx="365067" cy="36065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2"/>
          <p:cNvSpPr/>
          <p:nvPr/>
        </p:nvSpPr>
        <p:spPr>
          <a:xfrm>
            <a:off x="7544482" y="657775"/>
            <a:ext cx="1299301" cy="432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2"/>
          </a:solidFill>
          <a:ln w="12700">
            <a:miter lim="400000"/>
          </a:ln>
        </p:spPr>
        <p:txBody>
          <a:bodyPr lIns="45719" rIns="45719" anchor="ctr"/>
          <a:lstStyle/>
          <a:p>
            <a:pPr>
              <a:defRPr>
                <a:solidFill>
                  <a:srgbClr val="000000"/>
                </a:solidFill>
                <a:latin typeface="Arvo"/>
                <a:ea typeface="Arvo"/>
                <a:cs typeface="Arvo"/>
                <a:sym typeface="Arvo"/>
              </a:defRPr>
            </a:pPr>
            <a:endParaRPr/>
          </a:p>
        </p:txBody>
      </p:sp>
      <p:grpSp>
        <p:nvGrpSpPr>
          <p:cNvPr id="5" name="Google Shape;11;p2"/>
          <p:cNvGrpSpPr/>
          <p:nvPr/>
        </p:nvGrpSpPr>
        <p:grpSpPr>
          <a:xfrm>
            <a:off x="0" y="-7089"/>
            <a:ext cx="8661398" cy="5150589"/>
            <a:chOff x="0" y="0"/>
            <a:chExt cx="8661397" cy="5150588"/>
          </a:xfrm>
        </p:grpSpPr>
        <p:sp>
          <p:nvSpPr>
            <p:cNvPr id="3" name="Google Shape;12;p2"/>
            <p:cNvSpPr/>
            <p:nvPr/>
          </p:nvSpPr>
          <p:spPr>
            <a:xfrm>
              <a:off x="0" y="7087"/>
              <a:ext cx="3525000" cy="5143501"/>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 name="Google Shape;13;p2"/>
            <p:cNvSpPr/>
            <p:nvPr/>
          </p:nvSpPr>
          <p:spPr>
            <a:xfrm rot="10800000" flipH="1">
              <a:off x="3517897" y="-1"/>
              <a:ext cx="51435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nvGrpSpPr>
          <p:cNvPr id="8" name="Google Shape;14;p2"/>
          <p:cNvGrpSpPr/>
          <p:nvPr/>
        </p:nvGrpSpPr>
        <p:grpSpPr>
          <a:xfrm>
            <a:off x="0" y="1090762"/>
            <a:ext cx="8847502" cy="2961977"/>
            <a:chOff x="0" y="0"/>
            <a:chExt cx="8847500" cy="2961975"/>
          </a:xfrm>
        </p:grpSpPr>
        <p:sp>
          <p:nvSpPr>
            <p:cNvPr id="6" name="Google Shape;15;p2"/>
            <p:cNvSpPr/>
            <p:nvPr/>
          </p:nvSpPr>
          <p:spPr>
            <a:xfrm rot="10800000" flipH="1">
              <a:off x="0" y="0"/>
              <a:ext cx="5888951" cy="2961914"/>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sp>
          <p:nvSpPr>
            <p:cNvPr id="7" name="Google Shape;16;p2"/>
            <p:cNvSpPr/>
            <p:nvPr/>
          </p:nvSpPr>
          <p:spPr>
            <a:xfrm rot="10800000" flipH="1">
              <a:off x="5885588" y="61"/>
              <a:ext cx="2961913" cy="29619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nvGrpSpPr>
          <p:cNvPr id="13" name="Google Shape;17;p2"/>
          <p:cNvGrpSpPr/>
          <p:nvPr/>
        </p:nvGrpSpPr>
        <p:grpSpPr>
          <a:xfrm>
            <a:off x="3677235" y="4278348"/>
            <a:ext cx="5480830" cy="432997"/>
            <a:chOff x="0" y="0"/>
            <a:chExt cx="5480828" cy="432996"/>
          </a:xfrm>
        </p:grpSpPr>
        <p:sp>
          <p:nvSpPr>
            <p:cNvPr id="9" name="Google Shape;18;p2"/>
            <p:cNvSpPr/>
            <p:nvPr/>
          </p:nvSpPr>
          <p:spPr>
            <a:xfrm rot="10800000">
              <a:off x="-1" y="301595"/>
              <a:ext cx="394201" cy="131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nvGrpSpPr>
            <p:cNvPr id="12" name="Google Shape;19;p2"/>
            <p:cNvGrpSpPr/>
            <p:nvPr/>
          </p:nvGrpSpPr>
          <p:grpSpPr>
            <a:xfrm>
              <a:off x="2967" y="-1"/>
              <a:ext cx="5477861" cy="304552"/>
              <a:chOff x="0" y="0"/>
              <a:chExt cx="5477860" cy="304550"/>
            </a:xfrm>
          </p:grpSpPr>
          <p:sp>
            <p:nvSpPr>
              <p:cNvPr id="10" name="Google Shape;20;p2"/>
              <p:cNvSpPr/>
              <p:nvPr/>
            </p:nvSpPr>
            <p:spPr>
              <a:xfrm flipH="1">
                <a:off x="297547" y="1"/>
                <a:ext cx="5180314" cy="304550"/>
              </a:xfrm>
              <a:prstGeom prst="rect">
                <a:avLst/>
              </a:pr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1" name="Google Shape;21;p2"/>
              <p:cNvSpPr/>
              <p:nvPr/>
            </p:nvSpPr>
            <p:spPr>
              <a:xfrm flipH="1">
                <a:off x="0" y="0"/>
                <a:ext cx="304551" cy="3045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grpSp>
      <p:sp>
        <p:nvSpPr>
          <p:cNvPr id="14" name="Title Text"/>
          <p:cNvSpPr>
            <a:spLocks noGrp="1"/>
          </p:cNvSpPr>
          <p:nvPr>
            <p:ph type="title"/>
          </p:nvPr>
        </p:nvSpPr>
        <p:spPr>
          <a:xfrm>
            <a:off x="685800" y="1090749"/>
            <a:ext cx="5367900" cy="296190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normAutofit/>
          </a:bodyPr>
          <a:lstStyle/>
          <a:p>
            <a:r>
              <a:t>Title Text</a:t>
            </a:r>
          </a:p>
        </p:txBody>
      </p:sp>
      <p:sp>
        <p:nvSpPr>
          <p:cNvPr id="15" name="Body Level One…"/>
          <p:cNvSpPr>
            <a:spLocks noGrp="1"/>
          </p:cNvSpPr>
          <p:nvPr>
            <p:ph type="body" idx="1"/>
          </p:nvPr>
        </p:nvSpPr>
        <p:spPr>
          <a:xfrm>
            <a:off x="1371600" y="2914650"/>
            <a:ext cx="6400800" cy="131445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lstStyle/>
          <a:p>
            <a:r>
              <a:t>Body Level One</a:t>
            </a:r>
          </a:p>
          <a:p>
            <a:pPr lvl="1"/>
            <a:r>
              <a:t>Body Level Two</a:t>
            </a:r>
          </a:p>
          <a:p>
            <a:pPr lvl="2"/>
            <a:r>
              <a:t>Body Level Three</a:t>
            </a:r>
          </a:p>
          <a:p>
            <a:pPr lvl="3"/>
            <a:r>
              <a:t>Body Level Four</a:t>
            </a:r>
          </a:p>
          <a:p>
            <a:pPr lvl="4"/>
            <a:r>
              <a:t>Body Level Five</a:t>
            </a:r>
          </a:p>
        </p:txBody>
      </p:sp>
      <p:sp>
        <p:nvSpPr>
          <p:cNvPr id="16" name="Slide Number"/>
          <p:cNvSpPr>
            <a:spLocks noGrp="1"/>
          </p:cNvSpPr>
          <p:nvPr>
            <p:ph type="sldNum" sz="quarter" idx="2"/>
          </p:nvPr>
        </p:nvSpPr>
        <p:spPr>
          <a:xfrm>
            <a:off x="4419600" y="4586937"/>
            <a:ext cx="2133600" cy="360651"/>
          </a:xfrm>
          <a:prstGeom prst="rect">
            <a:avLst/>
          </a:prstGeom>
          <a:ln w="12700">
            <a:miter lim="400000"/>
          </a:ln>
        </p:spPr>
        <p:txBody>
          <a:bodyPr wrap="none" lIns="91424" tIns="91424" rIns="91424" bIns="91424" anchor="ctr">
            <a:spAutoFit/>
          </a:bodyPr>
          <a:lstStyle>
            <a:lvl1pPr algn="r">
              <a:defRPr sz="1200" b="1">
                <a:solidFill>
                  <a:srgbClr val="FFFFFF"/>
                </a:solidFill>
                <a:latin typeface="Roboto Condensed"/>
                <a:ea typeface="Roboto Condensed"/>
                <a:cs typeface="Roboto Condensed"/>
                <a:sym typeface="Roboto Condensed"/>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1pPr>
      <a:lvl2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2pPr>
      <a:lvl3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3pPr>
      <a:lvl4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4pPr>
      <a:lvl5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5pPr>
      <a:lvl6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6pPr>
      <a:lvl7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7pPr>
      <a:lvl8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8pPr>
      <a:lvl9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9pPr>
    </p:titleStyle>
    <p:bodyStyle>
      <a:lvl1pPr marL="4572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1pPr>
      <a:lvl2pPr marL="9144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2pPr>
      <a:lvl3pPr marL="13716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3pPr>
      <a:lvl4pPr marL="18288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4pPr>
      <a:lvl5pPr marL="22860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5pPr>
      <a:lvl6pPr marL="27432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6pPr>
      <a:lvl7pPr marL="32004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7pPr>
      <a:lvl8pPr marL="36576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8pPr>
      <a:lvl9pPr marL="41148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arb.md/wp-content/uploads/2022/10/Strategia-calitatii_USARB_QFORTE.pdf"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184;p11"/>
          <p:cNvSpPr>
            <a:spLocks noGrp="1"/>
          </p:cNvSpPr>
          <p:nvPr>
            <p:ph type="title"/>
          </p:nvPr>
        </p:nvSpPr>
        <p:spPr>
          <a:xfrm>
            <a:off x="395537" y="579863"/>
            <a:ext cx="6953118" cy="3969835"/>
          </a:xfrm>
          <a:prstGeom prst="rect">
            <a:avLst/>
          </a:prstGeom>
        </p:spPr>
        <p:txBody>
          <a:bodyPr>
            <a:normAutofit/>
          </a:bodyPr>
          <a:lstStyle/>
          <a:p>
            <a:pPr defTabSz="868680">
              <a:defRPr sz="950">
                <a:latin typeface="Times New Roman"/>
                <a:ea typeface="Times New Roman"/>
                <a:cs typeface="Times New Roman"/>
                <a:sym typeface="Times New Roman"/>
              </a:defRPr>
            </a:pPr>
            <a:r>
              <a:rPr sz="1300" dirty="0">
                <a:latin typeface="Tahoma" panose="020B0604030504040204" pitchFamily="34" charset="0"/>
                <a:ea typeface="Tahoma" panose="020B0604030504040204" pitchFamily="34" charset="0"/>
                <a:cs typeface="Tahoma" panose="020B0604030504040204" pitchFamily="34" charset="0"/>
              </a:rPr>
              <a:t>Project acronym: QFORTE</a:t>
            </a:r>
            <a:br>
              <a:rPr sz="1300" dirty="0">
                <a:latin typeface="Tahoma" panose="020B0604030504040204" pitchFamily="34" charset="0"/>
                <a:ea typeface="Tahoma" panose="020B0604030504040204" pitchFamily="34" charset="0"/>
                <a:cs typeface="Tahoma" panose="020B0604030504040204" pitchFamily="34" charset="0"/>
              </a:rPr>
            </a:br>
            <a:r>
              <a:rPr sz="1300" dirty="0">
                <a:latin typeface="Tahoma" panose="020B0604030504040204" pitchFamily="34" charset="0"/>
                <a:ea typeface="Tahoma" panose="020B0604030504040204" pitchFamily="34" charset="0"/>
                <a:cs typeface="Tahoma" panose="020B0604030504040204" pitchFamily="34" charset="0"/>
              </a:rPr>
              <a:t>Project title: QFORTE - Enhancement of Quality Assurance in Higher Education System in Moldova (Ref. nr.: 618742</a:t>
            </a:r>
            <a:r>
              <a:rPr sz="1300" cap="all" dirty="0">
                <a:latin typeface="Tahoma" panose="020B0604030504040204" pitchFamily="34" charset="0"/>
                <a:ea typeface="Tahoma" panose="020B0604030504040204" pitchFamily="34" charset="0"/>
                <a:cs typeface="Tahoma" panose="020B0604030504040204" pitchFamily="34" charset="0"/>
              </a:rPr>
              <a:t>-EPP-1-2020-1-MD-EPPKA2-CBHE-SP)</a:t>
            </a:r>
            <a:br>
              <a:rPr sz="1300" cap="all" dirty="0">
                <a:latin typeface="Tahoma" panose="020B0604030504040204" pitchFamily="34" charset="0"/>
                <a:ea typeface="Tahoma" panose="020B0604030504040204" pitchFamily="34" charset="0"/>
                <a:cs typeface="Tahoma" panose="020B0604030504040204" pitchFamily="34" charset="0"/>
              </a:rPr>
            </a:br>
            <a:r>
              <a:rPr cap="all" dirty="0"/>
              <a:t/>
            </a:r>
            <a:br>
              <a:rPr cap="all" dirty="0"/>
            </a:br>
            <a:r>
              <a:rPr cap="all" dirty="0"/>
              <a:t/>
            </a:r>
            <a:br>
              <a:rPr cap="all" dirty="0"/>
            </a:br>
            <a:r>
              <a:rPr lang="en-GB" sz="2000" dirty="0">
                <a:latin typeface="Tahoma" panose="020B0604030504040204" pitchFamily="34" charset="0"/>
                <a:ea typeface="Tahoma" panose="020B0604030504040204" pitchFamily="34" charset="0"/>
                <a:cs typeface="Tahoma" panose="020B0604030504040204" pitchFamily="34" charset="0"/>
                <a:sym typeface="Times New Roman"/>
              </a:rPr>
              <a:t>WP3: </a:t>
            </a:r>
            <a:r>
              <a:rPr lang="en-US" sz="2000" dirty="0">
                <a:latin typeface="Tahoma" panose="020B0604030504040204" pitchFamily="34" charset="0"/>
                <a:ea typeface="Tahoma" panose="020B0604030504040204" pitchFamily="34" charset="0"/>
                <a:cs typeface="Tahoma" panose="020B0604030504040204" pitchFamily="34" charset="0"/>
                <a:sym typeface="Times New Roman"/>
              </a:rPr>
              <a:t>Advancement of university integrative function on QA</a:t>
            </a:r>
            <a:r>
              <a:rPr lang="ro-RO" sz="2000" dirty="0">
                <a:latin typeface="Tahoma" panose="020B0604030504040204" pitchFamily="34" charset="0"/>
                <a:ea typeface="Tahoma" panose="020B0604030504040204" pitchFamily="34" charset="0"/>
                <a:cs typeface="Tahoma" panose="020B0604030504040204" pitchFamily="34" charset="0"/>
                <a:sym typeface="Times New Roman"/>
              </a:rPr>
              <a:t>. </a:t>
            </a:r>
            <a:r>
              <a:rPr lang="en-US" sz="2000" dirty="0">
                <a:latin typeface="Tahoma" panose="020B0604030504040204" pitchFamily="34" charset="0"/>
                <a:ea typeface="Tahoma" panose="020B0604030504040204" pitchFamily="34" charset="0"/>
                <a:cs typeface="Tahoma" panose="020B0604030504040204" pitchFamily="34" charset="0"/>
                <a:sym typeface="Times New Roman"/>
              </a:rPr>
              <a:t>Quality assurance strategy at USARB</a:t>
            </a:r>
            <a:r>
              <a:rPr sz="2000" dirty="0">
                <a:latin typeface="Tahoma" panose="020B0604030504040204" pitchFamily="34" charset="0"/>
                <a:ea typeface="Tahoma" panose="020B0604030504040204" pitchFamily="34" charset="0"/>
                <a:cs typeface="Tahoma" panose="020B0604030504040204" pitchFamily="34" charset="0"/>
                <a:sym typeface="Roboto Condensed"/>
              </a:rPr>
              <a:t/>
            </a:r>
            <a:br>
              <a:rPr sz="2000" dirty="0">
                <a:latin typeface="Tahoma" panose="020B0604030504040204" pitchFamily="34" charset="0"/>
                <a:ea typeface="Tahoma" panose="020B0604030504040204" pitchFamily="34" charset="0"/>
                <a:cs typeface="Tahoma" panose="020B0604030504040204" pitchFamily="34" charset="0"/>
                <a:sym typeface="Roboto Condensed"/>
              </a:rPr>
            </a:br>
            <a:r>
              <a:rPr sz="1900" dirty="0">
                <a:latin typeface="Roboto Condensed"/>
                <a:ea typeface="Roboto Condensed"/>
                <a:cs typeface="Roboto Condensed"/>
                <a:sym typeface="Roboto Condensed"/>
              </a:rPr>
              <a:t/>
            </a:r>
            <a:br>
              <a:rPr sz="1900" dirty="0">
                <a:latin typeface="Roboto Condensed"/>
                <a:ea typeface="Roboto Condensed"/>
                <a:cs typeface="Roboto Condensed"/>
                <a:sym typeface="Roboto Condensed"/>
              </a:rPr>
            </a:br>
            <a:r>
              <a:rPr sz="1400" dirty="0">
                <a:latin typeface="Tahoma" panose="020B0604030504040204" pitchFamily="34" charset="0"/>
                <a:ea typeface="Tahoma" panose="020B0604030504040204" pitchFamily="34" charset="0"/>
                <a:cs typeface="Tahoma" panose="020B0604030504040204" pitchFamily="34" charset="0"/>
                <a:sym typeface="Roboto Condensed"/>
              </a:rPr>
              <a:t/>
            </a:r>
            <a:br>
              <a:rPr sz="1400" dirty="0">
                <a:latin typeface="Tahoma" panose="020B0604030504040204" pitchFamily="34" charset="0"/>
                <a:ea typeface="Tahoma" panose="020B0604030504040204" pitchFamily="34" charset="0"/>
                <a:cs typeface="Tahoma" panose="020B0604030504040204" pitchFamily="34" charset="0"/>
                <a:sym typeface="Roboto Condensed"/>
              </a:rPr>
            </a:br>
            <a:r>
              <a:rPr lang="en-US" sz="1400" cap="all" dirty="0">
                <a:latin typeface="Tahoma" panose="020B0604030504040204" pitchFamily="34" charset="0"/>
                <a:ea typeface="Tahoma" panose="020B0604030504040204" pitchFamily="34" charset="0"/>
                <a:cs typeface="Tahoma" panose="020B0604030504040204" pitchFamily="34" charset="0"/>
              </a:rPr>
              <a:t>4</a:t>
            </a:r>
            <a:r>
              <a:rPr lang="en-GB" sz="1400" cap="all" baseline="30000" dirty="0" err="1">
                <a:latin typeface="Tahoma" panose="020B0604030504040204" pitchFamily="34" charset="0"/>
                <a:ea typeface="Tahoma" panose="020B0604030504040204" pitchFamily="34" charset="0"/>
                <a:cs typeface="Tahoma" panose="020B0604030504040204" pitchFamily="34" charset="0"/>
              </a:rPr>
              <a:t>th</a:t>
            </a:r>
            <a:r>
              <a:rPr lang="en-GB" sz="1400" cap="all" baseline="30000" dirty="0">
                <a:latin typeface="Tahoma" panose="020B0604030504040204" pitchFamily="34" charset="0"/>
                <a:ea typeface="Tahoma" panose="020B0604030504040204" pitchFamily="34" charset="0"/>
                <a:cs typeface="Tahoma" panose="020B0604030504040204" pitchFamily="34" charset="0"/>
              </a:rPr>
              <a:t> </a:t>
            </a:r>
            <a:r>
              <a:rPr lang="en-GB" sz="1400" cap="all" dirty="0">
                <a:latin typeface="Tahoma" panose="020B0604030504040204" pitchFamily="34" charset="0"/>
                <a:ea typeface="Tahoma" panose="020B0604030504040204" pitchFamily="34" charset="0"/>
                <a:cs typeface="Tahoma" panose="020B0604030504040204" pitchFamily="34" charset="0"/>
              </a:rPr>
              <a:t>Consortium meeting </a:t>
            </a:r>
            <a:r>
              <a:rPr lang="ro-RO" sz="1400" dirty="0">
                <a:latin typeface="Tahoma" panose="020B0604030504040204" pitchFamily="34" charset="0"/>
                <a:ea typeface="Tahoma" panose="020B0604030504040204" pitchFamily="34" charset="0"/>
                <a:cs typeface="Tahoma" panose="020B0604030504040204" pitchFamily="34" charset="0"/>
              </a:rPr>
              <a:t/>
            </a:r>
            <a:br>
              <a:rPr lang="ro-RO"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7</a:t>
            </a:r>
            <a:r>
              <a:rPr lang="en-GB" sz="1400" baseline="30000" dirty="0">
                <a:latin typeface="Tahoma" panose="020B0604030504040204" pitchFamily="34" charset="0"/>
                <a:ea typeface="Tahoma" panose="020B0604030504040204" pitchFamily="34" charset="0"/>
                <a:cs typeface="Tahoma" panose="020B0604030504040204" pitchFamily="34" charset="0"/>
              </a:rPr>
              <a:t>th</a:t>
            </a:r>
            <a:r>
              <a:rPr lang="en-GB" sz="1400" dirty="0">
                <a:latin typeface="Tahoma" panose="020B0604030504040204" pitchFamily="34" charset="0"/>
                <a:ea typeface="Tahoma" panose="020B0604030504040204" pitchFamily="34" charset="0"/>
                <a:cs typeface="Tahoma" panose="020B0604030504040204" pitchFamily="34" charset="0"/>
              </a:rPr>
              <a:t> February 2023, Chisinau</a:t>
            </a:r>
            <a:endParaRPr sz="1400" dirty="0">
              <a:latin typeface="Tahoma" panose="020B0604030504040204" pitchFamily="34" charset="0"/>
              <a:ea typeface="Tahoma" panose="020B0604030504040204" pitchFamily="34" charset="0"/>
              <a:cs typeface="Tahoma" panose="020B0604030504040204" pitchFamily="34" charset="0"/>
            </a:endParaRPr>
          </a:p>
        </p:txBody>
      </p:sp>
      <p:pic>
        <p:nvPicPr>
          <p:cNvPr id="60" name="Picture 6" descr="Picture 6"/>
          <p:cNvPicPr>
            <a:picLocks noChangeAspect="1"/>
          </p:cNvPicPr>
          <p:nvPr/>
        </p:nvPicPr>
        <p:blipFill>
          <a:blip r:embed="rId2" cstate="print"/>
          <a:stretch>
            <a:fillRect/>
          </a:stretch>
        </p:blipFill>
        <p:spPr>
          <a:xfrm>
            <a:off x="0" y="11733"/>
            <a:ext cx="2695576" cy="975842"/>
          </a:xfrm>
          <a:prstGeom prst="rect">
            <a:avLst/>
          </a:prstGeom>
          <a:ln w="12700">
            <a:miter lim="400000"/>
          </a:ln>
        </p:spPr>
      </p:pic>
      <p:pic>
        <p:nvPicPr>
          <p:cNvPr id="61" name="Рисунок 4" descr="Рисунок 4"/>
          <p:cNvPicPr>
            <a:picLocks noChangeAspect="1"/>
          </p:cNvPicPr>
          <p:nvPr/>
        </p:nvPicPr>
        <p:blipFill>
          <a:blip r:embed="rId3" cstate="print"/>
          <a:stretch>
            <a:fillRect/>
          </a:stretch>
        </p:blipFill>
        <p:spPr>
          <a:xfrm>
            <a:off x="6455178" y="11733"/>
            <a:ext cx="2448271" cy="987575"/>
          </a:xfrm>
          <a:prstGeom prst="rect">
            <a:avLst/>
          </a:prstGeom>
          <a:ln w="12700">
            <a:miter lim="400000"/>
          </a:ln>
        </p:spPr>
      </p:pic>
      <p:graphicFrame>
        <p:nvGraphicFramePr>
          <p:cNvPr id="62" name="Table 1"/>
          <p:cNvGraphicFramePr/>
          <p:nvPr>
            <p:extLst>
              <p:ext uri="{D42A27DB-BD31-4B8C-83A1-F6EECF244321}">
                <p14:modId xmlns:p14="http://schemas.microsoft.com/office/powerpoint/2010/main" xmlns="" val="2211874078"/>
              </p:ext>
            </p:extLst>
          </p:nvPr>
        </p:nvGraphicFramePr>
        <p:xfrm>
          <a:off x="6626831" y="3122341"/>
          <a:ext cx="2483716" cy="1141413"/>
        </p:xfrm>
        <a:graphic>
          <a:graphicData uri="http://schemas.openxmlformats.org/drawingml/2006/table">
            <a:tbl>
              <a:tblPr>
                <a:tableStyleId>{4C3C2611-4C71-4FC5-86AE-919BDF0F9419}</a:tableStyleId>
              </a:tblPr>
              <a:tblGrid>
                <a:gridCol w="2483716">
                  <a:extLst>
                    <a:ext uri="{9D8B030D-6E8A-4147-A177-3AD203B41FA5}">
                      <a16:colId xmlns:a16="http://schemas.microsoft.com/office/drawing/2014/main" xmlns="" val="20000"/>
                    </a:ext>
                  </a:extLst>
                </a:gridCol>
              </a:tblGrid>
              <a:tr h="1070517">
                <a:tc>
                  <a:txBody>
                    <a:bodyPr/>
                    <a:lstStyle/>
                    <a:p>
                      <a:pPr algn="just">
                        <a:lnSpc>
                          <a:spcPct val="107000"/>
                        </a:lnSpc>
                        <a:defRPr sz="1800"/>
                      </a:pPr>
                      <a:r>
                        <a:rPr lang="en-US" sz="1400" b="1" i="0" u="none" strike="noStrike" cap="none" spc="0" baseline="0" dirty="0">
                          <a:ln>
                            <a:noFill/>
                          </a:ln>
                          <a:solidFill>
                            <a:schemeClr val="bg2"/>
                          </a:solidFill>
                          <a:effectLst/>
                          <a:uFillTx/>
                          <a:latin typeface="Tahoma" panose="020B0604030504040204" pitchFamily="34" charset="0"/>
                          <a:ea typeface="Tahoma" panose="020B0604030504040204" pitchFamily="34" charset="0"/>
                          <a:cs typeface="Tahoma" panose="020B0604030504040204" pitchFamily="34" charset="0"/>
                          <a:sym typeface="Roboto Condensed"/>
                        </a:rPr>
                        <a:t>Lidia PĂDUREAC, </a:t>
                      </a:r>
                      <a:r>
                        <a:rPr lang="en-US" sz="1400" b="0" i="0" u="none" strike="noStrike" cap="none" spc="0" baseline="0" dirty="0">
                          <a:ln>
                            <a:noFill/>
                          </a:ln>
                          <a:solidFill>
                            <a:schemeClr val="bg2"/>
                          </a:solidFill>
                          <a:effectLst/>
                          <a:uFillTx/>
                          <a:latin typeface="Tahoma" panose="020B0604030504040204" pitchFamily="34" charset="0"/>
                          <a:ea typeface="Tahoma" panose="020B0604030504040204" pitchFamily="34" charset="0"/>
                          <a:cs typeface="Tahoma" panose="020B0604030504040204" pitchFamily="34" charset="0"/>
                          <a:sym typeface="Roboto Condensed"/>
                        </a:rPr>
                        <a:t>first vice-chancellor for didactic activity, President of the Quality Council of USARB, Associate Professor, PhD, USARB</a:t>
                      </a:r>
                      <a:endParaRPr sz="1400" b="0" dirty="0">
                        <a:solidFill>
                          <a:schemeClr val="bg2"/>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0" marR="0" marT="0" marB="0" horzOverflow="overflow"/>
                </a:tc>
                <a:extLst>
                  <a:ext uri="{0D108BD9-81ED-4DB2-BD59-A6C34878D82A}">
                    <a16:rowId xmlns:a16="http://schemas.microsoft.com/office/drawing/2014/main" xmlns="" val="10000"/>
                  </a:ext>
                </a:extLst>
              </a:tr>
            </a:tbl>
          </a:graphicData>
        </a:graphic>
      </p:graphicFrame>
      <p:pic>
        <p:nvPicPr>
          <p:cNvPr id="6" name="Picture 5">
            <a:extLst>
              <a:ext uri="{FF2B5EF4-FFF2-40B4-BE49-F238E27FC236}">
                <a16:creationId xmlns:a16="http://schemas.microsoft.com/office/drawing/2014/main" xmlns="" id="{AB0AC8EC-6521-4813-87B2-53A3DF471F5E}"/>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3316" y="75551"/>
            <a:ext cx="1351972" cy="987575"/>
          </a:xfrm>
          <a:prstGeom prst="rect">
            <a:avLst/>
          </a:prstGeom>
          <a:noFill/>
          <a:ln>
            <a:noFill/>
          </a:ln>
        </p:spPr>
      </p:pic>
      <p:sp>
        <p:nvSpPr>
          <p:cNvPr id="2" name="Rectangle 1">
            <a:extLst>
              <a:ext uri="{FF2B5EF4-FFF2-40B4-BE49-F238E27FC236}">
                <a16:creationId xmlns:a16="http://schemas.microsoft.com/office/drawing/2014/main" xmlns="" id="{9490A93E-77D1-40F2-889F-D3661F688627}"/>
              </a:ext>
            </a:extLst>
          </p:cNvPr>
          <p:cNvSpPr/>
          <p:nvPr/>
        </p:nvSpPr>
        <p:spPr>
          <a:xfrm rot="10800000" flipV="1">
            <a:off x="4471637" y="4240556"/>
            <a:ext cx="4276825" cy="332079"/>
          </a:xfrm>
          <a:prstGeom prst="rect">
            <a:avLst/>
          </a:prstGeom>
        </p:spPr>
        <p:txBody>
          <a:bodyPr wrap="square">
            <a:spAutoFit/>
          </a:bodyPr>
          <a:lstStyle/>
          <a:p>
            <a:pPr>
              <a:lnSpc>
                <a:spcPct val="107000"/>
              </a:lnSpc>
            </a:pPr>
            <a:r>
              <a:rPr lang="en-US" sz="1600" b="1" dirty="0" err="1">
                <a:solidFill>
                  <a:schemeClr val="bg1"/>
                </a:solidFill>
                <a:latin typeface="Tahoma" panose="020B0604030504040204" pitchFamily="34" charset="0"/>
                <a:ea typeface="Tahoma" panose="020B0604030504040204" pitchFamily="34" charset="0"/>
                <a:cs typeface="Tahoma" panose="020B0604030504040204" pitchFamily="34" charset="0"/>
              </a:rPr>
              <a:t>Alecu</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 Russo Balti State University </a:t>
            </a:r>
            <a:endParaRPr lang="ro-RO"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REALIZĂRI</a:t>
            </a:r>
            <a:endParaRPr lang="ru-RU" dirty="0"/>
          </a:p>
        </p:txBody>
      </p:sp>
      <p:sp>
        <p:nvSpPr>
          <p:cNvPr id="3" name="Текст 2"/>
          <p:cNvSpPr>
            <a:spLocks noGrp="1"/>
          </p:cNvSpPr>
          <p:nvPr>
            <p:ph type="body" sz="quarter" idx="1"/>
          </p:nvPr>
        </p:nvSpPr>
        <p:spPr>
          <a:xfrm>
            <a:off x="359596" y="1537988"/>
            <a:ext cx="8219325" cy="2724300"/>
          </a:xfrm>
        </p:spPr>
        <p:txBody>
          <a:bodyPr/>
          <a:lstStyle/>
          <a:p>
            <a:r>
              <a:rPr lang="ro-RO" dirty="0" smtClean="0"/>
              <a:t>Actualizarea materialelor promoționale ale catedrelor (inclusiv ale Catedrei militare), facultăților, Universității</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94227" y="2300289"/>
            <a:ext cx="2656118" cy="19148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621756" y="2429957"/>
            <a:ext cx="2493168" cy="182996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093493" y="2713830"/>
            <a:ext cx="2303463" cy="167372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908006" y="2921794"/>
            <a:ext cx="2103437" cy="1577899"/>
          </a:xfrm>
          <a:prstGeom prst="rect">
            <a:avLst/>
          </a:prstGeom>
          <a:noFill/>
          <a:ln w="9525">
            <a:noFill/>
            <a:miter lim="800000"/>
            <a:headEnd/>
            <a:tailEnd/>
          </a:ln>
        </p:spPr>
      </p:pic>
      <p:pic>
        <p:nvPicPr>
          <p:cNvPr id="9" name="Picture 6" descr="Picture 6"/>
          <p:cNvPicPr>
            <a:picLocks noChangeAspect="1"/>
          </p:cNvPicPr>
          <p:nvPr/>
        </p:nvPicPr>
        <p:blipFill>
          <a:blip r:embed="rId6" cstate="print"/>
          <a:stretch>
            <a:fillRect/>
          </a:stretch>
        </p:blipFill>
        <p:spPr>
          <a:xfrm>
            <a:off x="4283967" y="555526"/>
            <a:ext cx="1656184" cy="479458"/>
          </a:xfrm>
          <a:prstGeom prst="rect">
            <a:avLst/>
          </a:prstGeom>
          <a:ln w="12700">
            <a:miter lim="400000"/>
          </a:ln>
        </p:spPr>
      </p:pic>
      <p:pic>
        <p:nvPicPr>
          <p:cNvPr id="11" name="Рисунок 24" descr="Рисунок 24"/>
          <p:cNvPicPr>
            <a:picLocks noChangeAspect="1"/>
          </p:cNvPicPr>
          <p:nvPr/>
        </p:nvPicPr>
        <p:blipFill>
          <a:blip r:embed="rId7" cstate="print"/>
          <a:stretch>
            <a:fillRect/>
          </a:stretch>
        </p:blipFill>
        <p:spPr>
          <a:xfrm>
            <a:off x="7538224" y="123478"/>
            <a:ext cx="1567177" cy="1224137"/>
          </a:xfrm>
          <a:prstGeom prst="rect">
            <a:avLst/>
          </a:prstGeom>
          <a:ln w="12700">
            <a:miter lim="400000"/>
          </a:ln>
        </p:spPr>
      </p:pic>
      <p:pic>
        <p:nvPicPr>
          <p:cNvPr id="12" name="Picture 21">
            <a:extLst>
              <a:ext uri="{FF2B5EF4-FFF2-40B4-BE49-F238E27FC236}">
                <a16:creationId xmlns:a16="http://schemas.microsoft.com/office/drawing/2014/main" xmlns="" id="{5BB1A9C1-1262-4422-BB9A-320DFBC15489}"/>
              </a:ext>
            </a:extLst>
          </p:cNvPr>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ACȚIUNI</a:t>
            </a:r>
            <a:endParaRPr lang="ru-RU" dirty="0"/>
          </a:p>
        </p:txBody>
      </p:sp>
      <p:sp>
        <p:nvSpPr>
          <p:cNvPr id="3" name="Текст 2"/>
          <p:cNvSpPr>
            <a:spLocks noGrp="1"/>
          </p:cNvSpPr>
          <p:nvPr>
            <p:ph type="body" sz="quarter" idx="1"/>
          </p:nvPr>
        </p:nvSpPr>
        <p:spPr>
          <a:xfrm>
            <a:off x="96982" y="1371600"/>
            <a:ext cx="2098963" cy="1669473"/>
          </a:xfrm>
        </p:spPr>
        <p:txBody>
          <a:bodyPr>
            <a:normAutofit fontScale="70000" lnSpcReduction="20000"/>
          </a:bodyPr>
          <a:lstStyle/>
          <a:p>
            <a:r>
              <a:rPr lang="ro-RO" b="1" dirty="0" smtClean="0"/>
              <a:t>O</a:t>
            </a:r>
            <a:r>
              <a:rPr lang="ro-RO" b="1" dirty="0" smtClean="0"/>
              <a:t>rganizarea </a:t>
            </a:r>
            <a:r>
              <a:rPr lang="ro-RO" b="1" dirty="0" smtClean="0"/>
              <a:t>evenimentelor de promovare a ofertei educaționale și sesiuni de ghidare în carieră</a:t>
            </a:r>
            <a:endParaRPr lang="ru-RU" b="1" dirty="0"/>
          </a:p>
        </p:txBody>
      </p:sp>
      <p:pic>
        <p:nvPicPr>
          <p:cNvPr id="2050" name="Picture 2"/>
          <p:cNvPicPr>
            <a:picLocks noChangeAspect="1" noChangeArrowheads="1"/>
          </p:cNvPicPr>
          <p:nvPr/>
        </p:nvPicPr>
        <p:blipFill>
          <a:blip r:embed="rId2" cstate="print"/>
          <a:srcRect/>
          <a:stretch>
            <a:fillRect/>
          </a:stretch>
        </p:blipFill>
        <p:spPr bwMode="auto">
          <a:xfrm>
            <a:off x="2403763" y="3136756"/>
            <a:ext cx="3165764" cy="175998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r="-697" b="15885"/>
          <a:stretch>
            <a:fillRect/>
          </a:stretch>
        </p:blipFill>
        <p:spPr bwMode="auto">
          <a:xfrm>
            <a:off x="2424545" y="1282411"/>
            <a:ext cx="3153327" cy="175173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895108" y="1246909"/>
            <a:ext cx="2706070" cy="180492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881256" y="3153642"/>
            <a:ext cx="2715490" cy="1764721"/>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l="5411" t="14978" r="12365" b="3715"/>
          <a:stretch>
            <a:fillRect/>
          </a:stretch>
        </p:blipFill>
        <p:spPr bwMode="auto">
          <a:xfrm>
            <a:off x="145474" y="3234308"/>
            <a:ext cx="2133600" cy="1580146"/>
          </a:xfrm>
          <a:prstGeom prst="rect">
            <a:avLst/>
          </a:prstGeom>
          <a:noFill/>
          <a:ln w="9525">
            <a:noFill/>
            <a:miter lim="800000"/>
            <a:headEnd/>
            <a:tailEnd/>
          </a:ln>
        </p:spPr>
      </p:pic>
      <p:pic>
        <p:nvPicPr>
          <p:cNvPr id="10" name="Picture 6" descr="Picture 6"/>
          <p:cNvPicPr>
            <a:picLocks noChangeAspect="1"/>
          </p:cNvPicPr>
          <p:nvPr/>
        </p:nvPicPr>
        <p:blipFill>
          <a:blip r:embed="rId7" cstate="print"/>
          <a:stretch>
            <a:fillRect/>
          </a:stretch>
        </p:blipFill>
        <p:spPr>
          <a:xfrm>
            <a:off x="4283967" y="555526"/>
            <a:ext cx="1656184" cy="479458"/>
          </a:xfrm>
          <a:prstGeom prst="rect">
            <a:avLst/>
          </a:prstGeom>
          <a:ln w="12700">
            <a:miter lim="400000"/>
          </a:ln>
        </p:spPr>
      </p:pic>
      <p:pic>
        <p:nvPicPr>
          <p:cNvPr id="12" name="Рисунок 24" descr="Рисунок 24"/>
          <p:cNvPicPr>
            <a:picLocks noChangeAspect="1"/>
          </p:cNvPicPr>
          <p:nvPr/>
        </p:nvPicPr>
        <p:blipFill>
          <a:blip r:embed="rId8" cstate="print"/>
          <a:stretch>
            <a:fillRect/>
          </a:stretch>
        </p:blipFill>
        <p:spPr>
          <a:xfrm>
            <a:off x="7538224" y="123478"/>
            <a:ext cx="1567177" cy="1224137"/>
          </a:xfrm>
          <a:prstGeom prst="rect">
            <a:avLst/>
          </a:prstGeom>
          <a:ln w="12700">
            <a:miter lim="400000"/>
          </a:ln>
        </p:spPr>
      </p:pic>
      <p:pic>
        <p:nvPicPr>
          <p:cNvPr id="13" name="Picture 21">
            <a:extLst>
              <a:ext uri="{FF2B5EF4-FFF2-40B4-BE49-F238E27FC236}">
                <a16:creationId xmlns:a16="http://schemas.microsoft.com/office/drawing/2014/main" xmlns="" id="{5BB1A9C1-1262-4422-BB9A-320DFBC15489}"/>
              </a:ext>
            </a:extLst>
          </p:cNvPr>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745" y="392574"/>
            <a:ext cx="5167746" cy="766201"/>
          </a:xfrm>
        </p:spPr>
        <p:txBody>
          <a:bodyPr>
            <a:normAutofit fontScale="90000"/>
          </a:bodyPr>
          <a:lstStyle/>
          <a:p>
            <a:r>
              <a:rPr lang="ro-RO" dirty="0" smtClean="0"/>
              <a:t>Obiectiv strategic 1.2. Creșterea eficienței </a:t>
            </a:r>
            <a:br>
              <a:rPr lang="ro-RO" dirty="0" smtClean="0"/>
            </a:br>
            <a:r>
              <a:rPr lang="ro-RO" dirty="0" smtClean="0"/>
              <a:t>și competitivității procesului de învățământ</a:t>
            </a:r>
            <a:endParaRPr lang="ru-RU" dirty="0"/>
          </a:p>
        </p:txBody>
      </p:sp>
      <p:sp>
        <p:nvSpPr>
          <p:cNvPr id="3" name="Текст 2"/>
          <p:cNvSpPr>
            <a:spLocks noGrp="1"/>
          </p:cNvSpPr>
          <p:nvPr>
            <p:ph type="body" sz="quarter" idx="1"/>
          </p:nvPr>
        </p:nvSpPr>
        <p:spPr>
          <a:xfrm>
            <a:off x="117764" y="2036618"/>
            <a:ext cx="1905000" cy="2225670"/>
          </a:xfrm>
        </p:spPr>
        <p:txBody>
          <a:bodyPr>
            <a:normAutofit/>
          </a:bodyPr>
          <a:lstStyle/>
          <a:p>
            <a:pPr>
              <a:buNone/>
            </a:pPr>
            <a:r>
              <a:rPr lang="ro-RO" sz="1800" dirty="0" smtClean="0"/>
              <a:t>     Evaluarea externă a programelor de studii</a:t>
            </a:r>
            <a:endParaRPr lang="ru-RU" sz="1800" dirty="0"/>
          </a:p>
        </p:txBody>
      </p:sp>
      <p:pic>
        <p:nvPicPr>
          <p:cNvPr id="3074" name="Picture 2"/>
          <p:cNvPicPr>
            <a:picLocks noChangeAspect="1" noChangeArrowheads="1"/>
          </p:cNvPicPr>
          <p:nvPr/>
        </p:nvPicPr>
        <p:blipFill>
          <a:blip r:embed="rId2" cstate="print"/>
          <a:srcRect/>
          <a:stretch>
            <a:fillRect/>
          </a:stretch>
        </p:blipFill>
        <p:spPr bwMode="auto">
          <a:xfrm>
            <a:off x="2116706" y="1884222"/>
            <a:ext cx="1964351" cy="2216723"/>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3812671" y="1863436"/>
            <a:ext cx="3000067" cy="2237509"/>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257189" y="1861920"/>
            <a:ext cx="2768759" cy="2211316"/>
          </a:xfrm>
          <a:prstGeom prst="rect">
            <a:avLst/>
          </a:prstGeom>
          <a:noFill/>
          <a:ln w="9525">
            <a:noFill/>
            <a:miter lim="800000"/>
            <a:headEnd/>
            <a:tailEnd/>
          </a:ln>
        </p:spPr>
      </p:pic>
      <p:pic>
        <p:nvPicPr>
          <p:cNvPr id="10" name="Picture 6" descr="Picture 6"/>
          <p:cNvPicPr>
            <a:picLocks noChangeAspect="1"/>
          </p:cNvPicPr>
          <p:nvPr/>
        </p:nvPicPr>
        <p:blipFill>
          <a:blip r:embed="rId5" cstate="print"/>
          <a:stretch>
            <a:fillRect/>
          </a:stretch>
        </p:blipFill>
        <p:spPr>
          <a:xfrm>
            <a:off x="5087530" y="583234"/>
            <a:ext cx="1656184" cy="479458"/>
          </a:xfrm>
          <a:prstGeom prst="rect">
            <a:avLst/>
          </a:prstGeom>
          <a:ln w="12700">
            <a:miter lim="400000"/>
          </a:ln>
        </p:spPr>
      </p:pic>
      <p:pic>
        <p:nvPicPr>
          <p:cNvPr id="12" name="Рисунок 24" descr="Рисунок 24"/>
          <p:cNvPicPr>
            <a:picLocks noChangeAspect="1"/>
          </p:cNvPicPr>
          <p:nvPr/>
        </p:nvPicPr>
        <p:blipFill>
          <a:blip r:embed="rId6" cstate="print"/>
          <a:stretch>
            <a:fillRect/>
          </a:stretch>
        </p:blipFill>
        <p:spPr>
          <a:xfrm>
            <a:off x="7538224" y="123478"/>
            <a:ext cx="1567177" cy="1224137"/>
          </a:xfrm>
          <a:prstGeom prst="rect">
            <a:avLst/>
          </a:prstGeom>
          <a:ln w="12700">
            <a:miter lim="400000"/>
          </a:ln>
        </p:spPr>
      </p:pic>
      <p:pic>
        <p:nvPicPr>
          <p:cNvPr id="13" name="Picture 21">
            <a:extLst>
              <a:ext uri="{FF2B5EF4-FFF2-40B4-BE49-F238E27FC236}">
                <a16:creationId xmlns:a16="http://schemas.microsoft.com/office/drawing/2014/main" xmlns="" id="{5BB1A9C1-1262-4422-BB9A-320DFBC15489}"/>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99878" y="428827"/>
            <a:ext cx="1198226" cy="727360"/>
          </a:xfrm>
          <a:prstGeom prst="rect">
            <a:avLst/>
          </a:prstGeom>
          <a:noFill/>
          <a:ln>
            <a:noFill/>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92574"/>
            <a:ext cx="5618018" cy="766201"/>
          </a:xfrm>
        </p:spPr>
        <p:txBody>
          <a:bodyPr>
            <a:noAutofit/>
          </a:bodyPr>
          <a:lstStyle/>
          <a:p>
            <a:pPr lvl="0"/>
            <a:r>
              <a:rPr lang="ro-RO" sz="1600" dirty="0" smtClean="0"/>
              <a:t>CERCETAREA ȘTIINȚIFICĂ, ACTIVITĂȚI DE INOVARE-DEZVOLTARE ȘI TRANSFER TEHNOLOGIC</a:t>
            </a:r>
            <a:endParaRPr lang="ru-RU" sz="1600" dirty="0"/>
          </a:p>
        </p:txBody>
      </p:sp>
      <p:sp>
        <p:nvSpPr>
          <p:cNvPr id="3" name="Текст 2"/>
          <p:cNvSpPr>
            <a:spLocks noGrp="1"/>
          </p:cNvSpPr>
          <p:nvPr>
            <p:ph type="body" sz="quarter" idx="1"/>
          </p:nvPr>
        </p:nvSpPr>
        <p:spPr>
          <a:xfrm>
            <a:off x="421240" y="1537988"/>
            <a:ext cx="8239875" cy="2724300"/>
          </a:xfrm>
        </p:spPr>
        <p:txBody>
          <a:bodyPr>
            <a:normAutofit fontScale="85000" lnSpcReduction="20000"/>
          </a:bodyPr>
          <a:lstStyle/>
          <a:p>
            <a:pPr>
              <a:buNone/>
            </a:pPr>
            <a:r>
              <a:rPr lang="ro-RO" b="1" dirty="0" smtClean="0"/>
              <a:t>Prioritate: Asigurarea activităților de cercetare științifică relevante într-o societate dinamică, care transformă societatea și gândirea</a:t>
            </a:r>
            <a:endParaRPr lang="ru-RU" dirty="0" smtClean="0"/>
          </a:p>
          <a:p>
            <a:r>
              <a:rPr lang="ro-RO" b="1" dirty="0" smtClean="0"/>
              <a:t>Obiectiv strategic 2.1. Creșterea importanței și calității activității de cercetare în Universitate</a:t>
            </a:r>
            <a:endParaRPr lang="ru-RU" dirty="0" smtClean="0"/>
          </a:p>
          <a:p>
            <a:r>
              <a:rPr lang="ro-RO" b="1" dirty="0" smtClean="0"/>
              <a:t>Obiectiv strategic 2.2. Consolidarea echipelor de cercetători științifici</a:t>
            </a:r>
            <a:endParaRPr lang="ru-RU" dirty="0" smtClean="0"/>
          </a:p>
          <a:p>
            <a:r>
              <a:rPr lang="ro-RO" b="1" dirty="0" smtClean="0"/>
              <a:t>Obiectiv strategic 2.3. Fortificarea potențialului științific al Universității</a:t>
            </a:r>
            <a:endParaRPr lang="ru-RU" dirty="0" smtClean="0"/>
          </a:p>
          <a:p>
            <a:r>
              <a:rPr lang="ro-RO" b="1" dirty="0" smtClean="0"/>
              <a:t>Obiectiv strategic 2.4. Dezvoltarea infrastructurii de cercetare, inovare și transfer tehnologic</a:t>
            </a:r>
            <a:endParaRPr lang="ru-RU" dirty="0" smtClean="0"/>
          </a:p>
          <a:p>
            <a:r>
              <a:rPr lang="ro-RO" b="1" dirty="0" smtClean="0"/>
              <a:t>Obiectiv strategic 2.5. Creșterea vizibilității și diseminarea rezultatelor activității de cercetare</a:t>
            </a:r>
            <a:endParaRPr lang="ru-RU" dirty="0" smtClean="0"/>
          </a:p>
          <a:p>
            <a:pPr>
              <a:buNone/>
            </a:pPr>
            <a:endParaRPr lang="ru-RU" dirty="0"/>
          </a:p>
        </p:txBody>
      </p:sp>
      <p:pic>
        <p:nvPicPr>
          <p:cNvPr id="5" name="Picture 6" descr="Picture 6"/>
          <p:cNvPicPr>
            <a:picLocks noChangeAspect="1"/>
          </p:cNvPicPr>
          <p:nvPr/>
        </p:nvPicPr>
        <p:blipFill>
          <a:blip r:embed="rId2" cstate="print"/>
          <a:stretch>
            <a:fillRect/>
          </a:stretch>
        </p:blipFill>
        <p:spPr>
          <a:xfrm>
            <a:off x="5115240" y="777200"/>
            <a:ext cx="1656184" cy="479458"/>
          </a:xfrm>
          <a:prstGeom prst="rect">
            <a:avLst/>
          </a:prstGeom>
          <a:ln w="12700">
            <a:miter lim="400000"/>
          </a:ln>
        </p:spPr>
      </p:pic>
      <p:pic>
        <p:nvPicPr>
          <p:cNvPr id="7" name="Рисунок 24" descr="Рисунок 24"/>
          <p:cNvPicPr>
            <a:picLocks noChangeAspect="1"/>
          </p:cNvPicPr>
          <p:nvPr/>
        </p:nvPicPr>
        <p:blipFill>
          <a:blip r:embed="rId3" cstate="print"/>
          <a:stretch>
            <a:fillRect/>
          </a:stretch>
        </p:blipFill>
        <p:spPr>
          <a:xfrm>
            <a:off x="7576823" y="255096"/>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4514" y="643573"/>
            <a:ext cx="1198226" cy="727360"/>
          </a:xfrm>
          <a:prstGeom prst="rect">
            <a:avLst/>
          </a:prstGeom>
          <a:noFill/>
          <a:ln>
            <a:no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71792"/>
            <a:ext cx="4953000" cy="766201"/>
          </a:xfrm>
        </p:spPr>
        <p:txBody>
          <a:bodyPr/>
          <a:lstStyle/>
          <a:p>
            <a:r>
              <a:rPr lang="ro-RO" dirty="0" smtClean="0"/>
              <a:t>COMUNITATEA ACADEMICĂ USARB</a:t>
            </a:r>
            <a:endParaRPr lang="ru-RU" dirty="0"/>
          </a:p>
        </p:txBody>
      </p:sp>
      <p:sp>
        <p:nvSpPr>
          <p:cNvPr id="3" name="Текст 2"/>
          <p:cNvSpPr>
            <a:spLocks noGrp="1"/>
          </p:cNvSpPr>
          <p:nvPr>
            <p:ph type="body" sz="quarter" idx="1"/>
          </p:nvPr>
        </p:nvSpPr>
        <p:spPr>
          <a:xfrm>
            <a:off x="814275" y="1537988"/>
            <a:ext cx="7774921" cy="2724300"/>
          </a:xfrm>
        </p:spPr>
        <p:txBody>
          <a:bodyPr>
            <a:normAutofit fontScale="85000" lnSpcReduction="10000"/>
          </a:bodyPr>
          <a:lstStyle/>
          <a:p>
            <a:pPr>
              <a:buNone/>
            </a:pPr>
            <a:r>
              <a:rPr lang="ro-RO" b="1" dirty="0" smtClean="0"/>
              <a:t>Prioritate: Dezvoltarea unui mediu de activitate prietenos, bazat pe respect, încredere și siguranță, orientat spre creșterea profesională și dezvoltarea continuă a Oamenilor noștri</a:t>
            </a:r>
            <a:endParaRPr lang="ru-RU" dirty="0" smtClean="0"/>
          </a:p>
          <a:p>
            <a:r>
              <a:rPr lang="ro-RO" b="1" dirty="0" smtClean="0"/>
              <a:t>Obiectiv strategic 3.1. Recrutarea și dezvoltarea profesională a celor mai buni specialiști</a:t>
            </a:r>
            <a:endParaRPr lang="ru-RU" dirty="0" smtClean="0"/>
          </a:p>
          <a:p>
            <a:r>
              <a:rPr lang="ro-RO" b="1" dirty="0" smtClean="0"/>
              <a:t>Obiectiv strategic 3.2. Recunoașterea, aprecierea performanței și creșterea nivelului de satisfacție a angajaților și studenților USARB</a:t>
            </a:r>
            <a:endParaRPr lang="ru-RU" dirty="0" smtClean="0"/>
          </a:p>
          <a:p>
            <a:r>
              <a:rPr lang="ro-RO" b="1" dirty="0" smtClean="0"/>
              <a:t>Obiectiv strategic 3.3. Implementarea politicilor, procedurilor și bunelor practici pentru a îmbunătăți comunicarea în Universitate</a:t>
            </a:r>
            <a:endParaRPr lang="ru-RU" dirty="0" smtClean="0"/>
          </a:p>
          <a:p>
            <a:pPr>
              <a:buNone/>
            </a:pPr>
            <a:endParaRPr lang="ru-RU" dirty="0"/>
          </a:p>
        </p:txBody>
      </p:sp>
      <p:pic>
        <p:nvPicPr>
          <p:cNvPr id="5" name="Picture 6" descr="Picture 6"/>
          <p:cNvPicPr>
            <a:picLocks noChangeAspect="1"/>
          </p:cNvPicPr>
          <p:nvPr/>
        </p:nvPicPr>
        <p:blipFill>
          <a:blip r:embed="rId2" cstate="print"/>
          <a:stretch>
            <a:fillRect/>
          </a:stretch>
        </p:blipFill>
        <p:spPr>
          <a:xfrm>
            <a:off x="4907422" y="541671"/>
            <a:ext cx="1656184" cy="479458"/>
          </a:xfrm>
          <a:prstGeom prst="rect">
            <a:avLst/>
          </a:prstGeom>
          <a:ln w="12700">
            <a:miter lim="400000"/>
          </a:ln>
        </p:spPr>
      </p:pic>
      <p:pic>
        <p:nvPicPr>
          <p:cNvPr id="7"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327" y="392574"/>
            <a:ext cx="5913348" cy="766201"/>
          </a:xfrm>
        </p:spPr>
        <p:txBody>
          <a:bodyPr>
            <a:normAutofit fontScale="90000"/>
          </a:bodyPr>
          <a:lstStyle/>
          <a:p>
            <a:r>
              <a:rPr lang="ro-RO" dirty="0" smtClean="0"/>
              <a:t>INTERNAȚIONALIZAREA ACADEMICĂ INSTITUȚIONALĂ</a:t>
            </a:r>
            <a:endParaRPr lang="ru-RU" dirty="0"/>
          </a:p>
        </p:txBody>
      </p:sp>
      <p:sp>
        <p:nvSpPr>
          <p:cNvPr id="3" name="Текст 2"/>
          <p:cNvSpPr>
            <a:spLocks noGrp="1"/>
          </p:cNvSpPr>
          <p:nvPr>
            <p:ph type="body" sz="quarter" idx="1"/>
          </p:nvPr>
        </p:nvSpPr>
        <p:spPr>
          <a:xfrm>
            <a:off x="814275" y="1537988"/>
            <a:ext cx="7857114" cy="2724300"/>
          </a:xfrm>
        </p:spPr>
        <p:txBody>
          <a:bodyPr/>
          <a:lstStyle/>
          <a:p>
            <a:pPr>
              <a:buNone/>
            </a:pPr>
            <a:r>
              <a:rPr lang="ro-RO" b="1" dirty="0" smtClean="0"/>
              <a:t>Prioritate: Internaționalizarea academică instituțională</a:t>
            </a:r>
            <a:endParaRPr lang="ru-RU" dirty="0" smtClean="0"/>
          </a:p>
          <a:p>
            <a:r>
              <a:rPr lang="ro-RO" b="1" dirty="0" smtClean="0"/>
              <a:t>Obiectiv strategic 4.1. Asigurarea proceselor de internaționalizare a educației și cercetării în Universitate</a:t>
            </a:r>
            <a:endParaRPr lang="ru-RU" dirty="0" smtClean="0"/>
          </a:p>
          <a:p>
            <a:r>
              <a:rPr lang="ro-RO" b="1" dirty="0" smtClean="0"/>
              <a:t>Obiectiv strategic 4.2. Dezvoltarea programelor de studii comune și a programelor în limbi străine</a:t>
            </a:r>
            <a:endParaRPr lang="ru-RU" dirty="0" smtClean="0"/>
          </a:p>
          <a:p>
            <a:r>
              <a:rPr lang="ro-RO" b="1" dirty="0" smtClean="0"/>
              <a:t>Obiectiv strategic 4.3. Consolidarea parteneriatelor internaționale</a:t>
            </a:r>
            <a:endParaRPr lang="ru-RU" dirty="0" smtClean="0"/>
          </a:p>
          <a:p>
            <a:pPr>
              <a:buNone/>
            </a:pPr>
            <a:endParaRPr lang="ru-RU" dirty="0"/>
          </a:p>
        </p:txBody>
      </p:sp>
      <p:pic>
        <p:nvPicPr>
          <p:cNvPr id="5" name="Picture 6" descr="Picture 6"/>
          <p:cNvPicPr>
            <a:picLocks noChangeAspect="1"/>
          </p:cNvPicPr>
          <p:nvPr/>
        </p:nvPicPr>
        <p:blipFill>
          <a:blip r:embed="rId2" cstate="print"/>
          <a:stretch>
            <a:fillRect/>
          </a:stretch>
        </p:blipFill>
        <p:spPr>
          <a:xfrm>
            <a:off x="4942058" y="541672"/>
            <a:ext cx="1656184" cy="479458"/>
          </a:xfrm>
          <a:prstGeom prst="rect">
            <a:avLst/>
          </a:prstGeom>
          <a:ln w="12700">
            <a:miter lim="400000"/>
          </a:ln>
        </p:spPr>
      </p:pic>
      <p:pic>
        <p:nvPicPr>
          <p:cNvPr id="8"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9"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o-RO" dirty="0" smtClean="0"/>
              <a:t>MANAGEMENTUL CALITĂȚII</a:t>
            </a:r>
            <a:r>
              <a:rPr lang="ru-RU" dirty="0" smtClean="0"/>
              <a:t/>
            </a:r>
            <a:br>
              <a:rPr lang="ru-RU" dirty="0" smtClean="0"/>
            </a:br>
            <a:endParaRPr lang="ru-RU" dirty="0"/>
          </a:p>
        </p:txBody>
      </p:sp>
      <p:sp>
        <p:nvSpPr>
          <p:cNvPr id="3" name="Текст 2"/>
          <p:cNvSpPr>
            <a:spLocks noGrp="1"/>
          </p:cNvSpPr>
          <p:nvPr>
            <p:ph type="body" sz="quarter" idx="1"/>
          </p:nvPr>
        </p:nvSpPr>
        <p:spPr>
          <a:xfrm>
            <a:off x="814275" y="1537988"/>
            <a:ext cx="7754372" cy="3044286"/>
          </a:xfrm>
        </p:spPr>
        <p:txBody>
          <a:bodyPr>
            <a:normAutofit fontScale="85000" lnSpcReduction="20000"/>
          </a:bodyPr>
          <a:lstStyle/>
          <a:p>
            <a:pPr>
              <a:buNone/>
            </a:pPr>
            <a:r>
              <a:rPr lang="ro-RO" b="1" dirty="0" smtClean="0"/>
              <a:t>Prioritate: Desfășurarea unui management academic performant, transparent și orientat spre realizarea Misiunii Universității. Promovarea unei politici financiare realiste, în concordanță cu resursele USARB și cu cerințele actuale și de perspectivă ale activității educaționale și de cercetare științifică.</a:t>
            </a:r>
            <a:endParaRPr lang="ru-RU" dirty="0" smtClean="0"/>
          </a:p>
          <a:p>
            <a:r>
              <a:rPr lang="ro-RO" b="1" dirty="0" smtClean="0"/>
              <a:t>Obiectiv strategic 5.1. Dezvoltarea culturii calității în Universitate</a:t>
            </a:r>
            <a:endParaRPr lang="ru-RU" dirty="0" smtClean="0"/>
          </a:p>
          <a:p>
            <a:r>
              <a:rPr lang="ro-RO" b="1" dirty="0" smtClean="0"/>
              <a:t>Obiectiv strategic 5.2. Identificarea și implementarea celor mai bune practici de management financiar și al resurselor materiale în vederea asigurării viabilității și durabilității pe termen lung</a:t>
            </a:r>
            <a:endParaRPr lang="ru-RU" dirty="0" smtClean="0"/>
          </a:p>
          <a:p>
            <a:r>
              <a:rPr lang="ro-RO" b="1" dirty="0" smtClean="0"/>
              <a:t>Obiectiv strategic 5.3. Dezvoltarea infrastructurii și asigurarea managementului patrimonial, a serviciilor suport necesare pentru realizarea Misiunii Universității</a:t>
            </a:r>
            <a:endParaRPr lang="ru-RU" dirty="0" smtClean="0"/>
          </a:p>
        </p:txBody>
      </p:sp>
      <p:pic>
        <p:nvPicPr>
          <p:cNvPr id="5" name="Picture 6" descr="Picture 6"/>
          <p:cNvPicPr>
            <a:picLocks noChangeAspect="1"/>
          </p:cNvPicPr>
          <p:nvPr/>
        </p:nvPicPr>
        <p:blipFill>
          <a:blip r:embed="rId2" cstate="print"/>
          <a:stretch>
            <a:fillRect/>
          </a:stretch>
        </p:blipFill>
        <p:spPr>
          <a:xfrm>
            <a:off x="4907421" y="541671"/>
            <a:ext cx="1656184" cy="479458"/>
          </a:xfrm>
          <a:prstGeom prst="rect">
            <a:avLst/>
          </a:prstGeom>
          <a:ln w="12700">
            <a:miter lim="400000"/>
          </a:ln>
        </p:spPr>
      </p:pic>
      <p:pic>
        <p:nvPicPr>
          <p:cNvPr id="7"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o-RO" dirty="0" smtClean="0"/>
              <a:t>RELAȚIA CU SOCIETATEA</a:t>
            </a:r>
            <a:endParaRPr lang="ru-RU" dirty="0"/>
          </a:p>
        </p:txBody>
      </p:sp>
      <p:sp>
        <p:nvSpPr>
          <p:cNvPr id="3" name="Текст 2"/>
          <p:cNvSpPr>
            <a:spLocks noGrp="1"/>
          </p:cNvSpPr>
          <p:nvPr>
            <p:ph type="body" sz="quarter" idx="1"/>
          </p:nvPr>
        </p:nvSpPr>
        <p:spPr>
          <a:xfrm>
            <a:off x="814275" y="1537988"/>
            <a:ext cx="7774921" cy="2724300"/>
          </a:xfrm>
        </p:spPr>
        <p:txBody>
          <a:bodyPr>
            <a:normAutofit fontScale="70000" lnSpcReduction="20000"/>
          </a:bodyPr>
          <a:lstStyle/>
          <a:p>
            <a:pPr>
              <a:buNone/>
            </a:pPr>
            <a:r>
              <a:rPr lang="ro-RO" b="1" dirty="0" smtClean="0"/>
              <a:t>Prioritate: Înființarea și dezvoltarea parteneriatelor constructive care ar oferi oportunități, ar crea inovații și ar aduce beneficii societății pe care o servim</a:t>
            </a:r>
            <a:endParaRPr lang="ru-RU" dirty="0" smtClean="0"/>
          </a:p>
          <a:p>
            <a:r>
              <a:rPr lang="ro-RO" b="1" dirty="0" smtClean="0"/>
              <a:t>Obiectiv strategic 6.1. Extinderea relațiilor cu mediul economic, societatea civilă și administrația publică locală și regională</a:t>
            </a:r>
            <a:endParaRPr lang="ru-RU" dirty="0" smtClean="0"/>
          </a:p>
          <a:p>
            <a:r>
              <a:rPr lang="ro-RO" b="1" dirty="0" smtClean="0"/>
              <a:t>Obiectiv strategic 6.2. Stimularea implicării active a absolvenților în viața Universității</a:t>
            </a:r>
            <a:endParaRPr lang="ru-RU" dirty="0" smtClean="0"/>
          </a:p>
          <a:p>
            <a:r>
              <a:rPr lang="ro-RO" b="1" dirty="0" smtClean="0"/>
              <a:t>Obiectiv strategic 6.3. Implicarea activă în viața culturală a regiunii de nord a țării</a:t>
            </a:r>
            <a:endParaRPr lang="ru-RU" dirty="0" smtClean="0"/>
          </a:p>
          <a:p>
            <a:r>
              <a:rPr lang="ro-RO" b="1" dirty="0" smtClean="0"/>
              <a:t>Obiectiv strategic 6.4. Susținerea interesului pentru educație și cercetare în rândul elevilor</a:t>
            </a:r>
            <a:endParaRPr lang="ru-RU" dirty="0" smtClean="0"/>
          </a:p>
          <a:p>
            <a:r>
              <a:rPr lang="ro-RO" b="1" dirty="0" smtClean="0"/>
              <a:t>Obiectiv strategic 6.5. Asigurarea unui buget anual care să fie în măsură să asigure punerea în aplicare a Planului strategic de dezvoltare a USARB</a:t>
            </a:r>
            <a:endParaRPr lang="ru-RU" dirty="0" smtClean="0"/>
          </a:p>
          <a:p>
            <a:pPr>
              <a:buNone/>
            </a:pPr>
            <a:endParaRPr lang="ru-RU" dirty="0"/>
          </a:p>
        </p:txBody>
      </p:sp>
      <p:pic>
        <p:nvPicPr>
          <p:cNvPr id="6" name="Picture 6" descr="Picture 6"/>
          <p:cNvPicPr>
            <a:picLocks noChangeAspect="1"/>
          </p:cNvPicPr>
          <p:nvPr/>
        </p:nvPicPr>
        <p:blipFill>
          <a:blip r:embed="rId2" cstate="print"/>
          <a:stretch>
            <a:fillRect/>
          </a:stretch>
        </p:blipFill>
        <p:spPr>
          <a:xfrm>
            <a:off x="4935131" y="541672"/>
            <a:ext cx="1656184" cy="479458"/>
          </a:xfrm>
          <a:prstGeom prst="rect">
            <a:avLst/>
          </a:prstGeom>
          <a:ln w="12700">
            <a:miter lim="400000"/>
          </a:ln>
        </p:spPr>
      </p:pic>
      <p:pic>
        <p:nvPicPr>
          <p:cNvPr id="8"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9"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PLAN DE ACȚIUNI</a:t>
            </a:r>
            <a:endParaRPr lang="ru-RU" dirty="0"/>
          </a:p>
        </p:txBody>
      </p:sp>
      <p:pic>
        <p:nvPicPr>
          <p:cNvPr id="4098" name="Picture 2"/>
          <p:cNvPicPr>
            <a:picLocks noChangeAspect="1" noChangeArrowheads="1"/>
          </p:cNvPicPr>
          <p:nvPr/>
        </p:nvPicPr>
        <p:blipFill>
          <a:blip r:embed="rId2" cstate="print"/>
          <a:srcRect l="3681" t="6108" r="1164" b="6887"/>
          <a:stretch>
            <a:fillRect/>
          </a:stretch>
        </p:blipFill>
        <p:spPr bwMode="auto">
          <a:xfrm>
            <a:off x="775854" y="1184564"/>
            <a:ext cx="7411701" cy="3713018"/>
          </a:xfrm>
          <a:prstGeom prst="rect">
            <a:avLst/>
          </a:prstGeom>
          <a:noFill/>
          <a:ln w="9525">
            <a:noFill/>
            <a:miter lim="800000"/>
            <a:headEnd/>
            <a:tailEnd/>
          </a:ln>
        </p:spPr>
      </p:pic>
      <p:pic>
        <p:nvPicPr>
          <p:cNvPr id="6" name="Picture 6" descr="Picture 6"/>
          <p:cNvPicPr>
            <a:picLocks noChangeAspect="1"/>
          </p:cNvPicPr>
          <p:nvPr/>
        </p:nvPicPr>
        <p:blipFill>
          <a:blip r:embed="rId3" cstate="print"/>
          <a:stretch>
            <a:fillRect/>
          </a:stretch>
        </p:blipFill>
        <p:spPr>
          <a:xfrm>
            <a:off x="4935131" y="541672"/>
            <a:ext cx="1656184" cy="479458"/>
          </a:xfrm>
          <a:prstGeom prst="rect">
            <a:avLst/>
          </a:prstGeom>
          <a:ln w="12700">
            <a:miter lim="400000"/>
          </a:ln>
        </p:spPr>
      </p:pic>
      <p:pic>
        <p:nvPicPr>
          <p:cNvPr id="7" name="Рисунок 24" descr="Рисунок 24"/>
          <p:cNvPicPr>
            <a:picLocks noChangeAspect="1"/>
          </p:cNvPicPr>
          <p:nvPr/>
        </p:nvPicPr>
        <p:blipFill>
          <a:blip r:embed="rId4" cstate="print"/>
          <a:stretch>
            <a:fillRect/>
          </a:stretch>
        </p:blipFill>
        <p:spPr>
          <a:xfrm>
            <a:off x="7538224" y="123478"/>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PROVOCĂRI în implementare</a:t>
            </a:r>
            <a:endParaRPr lang="ru-RU" dirty="0"/>
          </a:p>
        </p:txBody>
      </p:sp>
      <p:sp>
        <p:nvSpPr>
          <p:cNvPr id="3" name="Текст 2"/>
          <p:cNvSpPr>
            <a:spLocks noGrp="1"/>
          </p:cNvSpPr>
          <p:nvPr>
            <p:ph type="body" sz="quarter" idx="1"/>
          </p:nvPr>
        </p:nvSpPr>
        <p:spPr>
          <a:xfrm>
            <a:off x="484909" y="1537988"/>
            <a:ext cx="8160327" cy="2724300"/>
          </a:xfrm>
        </p:spPr>
        <p:txBody>
          <a:bodyPr>
            <a:normAutofit lnSpcReduction="10000"/>
          </a:bodyPr>
          <a:lstStyle/>
          <a:p>
            <a:pPr>
              <a:buNone/>
            </a:pPr>
            <a:r>
              <a:rPr lang="ro-RO" dirty="0" smtClean="0"/>
              <a:t>Evaluarea externă și acreditarea programelor de studii:</a:t>
            </a:r>
          </a:p>
          <a:p>
            <a:pPr>
              <a:buNone/>
            </a:pPr>
            <a:r>
              <a:rPr lang="ro-RO" dirty="0" smtClean="0"/>
              <a:t>Cadrul legal </a:t>
            </a:r>
          </a:p>
          <a:p>
            <a:r>
              <a:rPr lang="ro-RO" dirty="0" smtClean="0"/>
              <a:t>Metodologia de evaluare externă a calității </a:t>
            </a:r>
            <a:r>
              <a:rPr lang="ro-RO" b="1" dirty="0" smtClean="0"/>
              <a:t>p. 28.2)</a:t>
            </a:r>
            <a:r>
              <a:rPr lang="ro-RO" dirty="0" smtClean="0"/>
              <a:t>: „Inițierea procedurii de evaluare externă a calităţii în vederea acreditării programelor de studii se realizează dacă programul de studii </a:t>
            </a:r>
            <a:r>
              <a:rPr lang="ro-RO" b="1" dirty="0" smtClean="0"/>
              <a:t>are promoție în fiecare an în ultimii 5 ani</a:t>
            </a:r>
            <a:r>
              <a:rPr lang="ro-RO" dirty="0" smtClean="0"/>
              <a:t>”</a:t>
            </a:r>
          </a:p>
          <a:p>
            <a:r>
              <a:rPr lang="ro-RO" dirty="0" smtClean="0"/>
              <a:t>Codul educației – nu permite asistenților universitari să promoveze ore la ciclul II, studii superioare de master.</a:t>
            </a:r>
          </a:p>
        </p:txBody>
      </p:sp>
      <p:pic>
        <p:nvPicPr>
          <p:cNvPr id="5" name="Рисунок 24" descr="Рисунок 24"/>
          <p:cNvPicPr>
            <a:picLocks noChangeAspect="1"/>
          </p:cNvPicPr>
          <p:nvPr/>
        </p:nvPicPr>
        <p:blipFill>
          <a:blip r:embed="rId2" cstate="print"/>
          <a:stretch>
            <a:fillRect/>
          </a:stretch>
        </p:blipFill>
        <p:spPr>
          <a:xfrm>
            <a:off x="7538224" y="123478"/>
            <a:ext cx="1567177" cy="1224137"/>
          </a:xfrm>
          <a:prstGeom prst="rect">
            <a:avLst/>
          </a:prstGeom>
          <a:ln w="12700">
            <a:miter lim="400000"/>
          </a:ln>
        </p:spPr>
      </p:pic>
      <p:pic>
        <p:nvPicPr>
          <p:cNvPr id="6" name="Picture 6" descr="Picture 6"/>
          <p:cNvPicPr>
            <a:picLocks noChangeAspect="1"/>
          </p:cNvPicPr>
          <p:nvPr/>
        </p:nvPicPr>
        <p:blipFill>
          <a:blip r:embed="rId3" cstate="print"/>
          <a:stretch>
            <a:fillRect/>
          </a:stretch>
        </p:blipFill>
        <p:spPr>
          <a:xfrm>
            <a:off x="4935131" y="541672"/>
            <a:ext cx="1656184" cy="479458"/>
          </a:xfrm>
          <a:prstGeom prst="rect">
            <a:avLst/>
          </a:prstGeom>
          <a:ln w="12700">
            <a:miter lim="400000"/>
          </a:ln>
        </p:spPr>
      </p:pic>
      <p:pic>
        <p:nvPicPr>
          <p:cNvPr id="7"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5258400" cy="576065"/>
          </a:xfrm>
          <a:prstGeom prst="rect">
            <a:avLst/>
          </a:prstGeom>
        </p:spPr>
        <p:txBody>
          <a:bodyPr>
            <a:noAutofit/>
          </a:bodyPr>
          <a:lstStyle>
            <a:lvl1pPr defTabSz="822959">
              <a:defRPr sz="2520"/>
            </a:lvl1pPr>
          </a:lstStyle>
          <a:p>
            <a:r>
              <a:rPr lang="ro-RO" sz="2400" dirty="0">
                <a:latin typeface="Times New Roman" panose="02020603050405020304" pitchFamily="18" charset="0"/>
                <a:cs typeface="Times New Roman" panose="02020603050405020304" pitchFamily="18" charset="0"/>
              </a:rPr>
              <a:t>Acte normative</a:t>
            </a:r>
            <a:endParaRPr sz="2400" dirty="0">
              <a:latin typeface="Times New Roman" panose="02020603050405020304" pitchFamily="18" charset="0"/>
              <a:cs typeface="Times New Roman" panose="02020603050405020304" pitchFamily="18" charset="0"/>
            </a:endParaRPr>
          </a:p>
        </p:txBody>
      </p:sp>
      <p:sp>
        <p:nvSpPr>
          <p:cNvPr id="65" name="Google Shape;190;p12"/>
          <p:cNvSpPr>
            <a:spLocks noGrp="1"/>
          </p:cNvSpPr>
          <p:nvPr>
            <p:ph type="body" idx="1"/>
          </p:nvPr>
        </p:nvSpPr>
        <p:spPr>
          <a:xfrm>
            <a:off x="641276" y="1706323"/>
            <a:ext cx="7200801" cy="2987567"/>
          </a:xfrm>
          <a:prstGeom prst="rect">
            <a:avLst/>
          </a:prstGeo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Hot</a:t>
            </a:r>
            <a:r>
              <a:rPr lang="ro-RO" sz="2400" dirty="0">
                <a:latin typeface="Tahoma" panose="020B0604030504040204" pitchFamily="34" charset="0"/>
                <a:ea typeface="Tahoma" panose="020B0604030504040204" pitchFamily="34" charset="0"/>
                <a:cs typeface="Tahoma" panose="020B0604030504040204" pitchFamily="34" charset="0"/>
              </a:rPr>
              <a:t>ărârea de Guvern nr. 386/2020</a:t>
            </a:r>
          </a:p>
          <a:p>
            <a:r>
              <a:rPr lang="ro-RO" sz="2400" dirty="0">
                <a:latin typeface="Tahoma" panose="020B0604030504040204" pitchFamily="34" charset="0"/>
                <a:ea typeface="Tahoma" panose="020B0604030504040204" pitchFamily="34" charset="0"/>
                <a:cs typeface="Tahoma" panose="020B0604030504040204" pitchFamily="34" charset="0"/>
              </a:rPr>
              <a:t>Strategia Educaţia 2020</a:t>
            </a:r>
          </a:p>
          <a:p>
            <a:r>
              <a:rPr lang="ro-RO" sz="2400" dirty="0">
                <a:latin typeface="Tahoma" panose="020B0604030504040204" pitchFamily="34" charset="0"/>
                <a:ea typeface="Tahoma" panose="020B0604030504040204" pitchFamily="34" charset="0"/>
                <a:cs typeface="Tahoma" panose="020B0604030504040204" pitchFamily="34" charset="0"/>
              </a:rPr>
              <a:t>Comunicatul de la Bucureşti (2012)</a:t>
            </a:r>
          </a:p>
          <a:p>
            <a:r>
              <a:rPr lang="ro-RO" sz="2400" dirty="0">
                <a:latin typeface="Tahoma" panose="020B0604030504040204" pitchFamily="34" charset="0"/>
                <a:ea typeface="Tahoma" panose="020B0604030504040204" pitchFamily="34" charset="0"/>
                <a:cs typeface="Tahoma" panose="020B0604030504040204" pitchFamily="34" charset="0"/>
              </a:rPr>
              <a:t>Comunicatul de</a:t>
            </a:r>
            <a:r>
              <a:rPr lang="en-US" sz="2400" dirty="0">
                <a:latin typeface="Tahoma" panose="020B0604030504040204" pitchFamily="34" charset="0"/>
                <a:ea typeface="Tahoma" panose="020B0604030504040204" pitchFamily="34" charset="0"/>
                <a:cs typeface="Tahoma" panose="020B0604030504040204" pitchFamily="34" charset="0"/>
              </a:rPr>
              <a:t> </a:t>
            </a:r>
            <a:r>
              <a:rPr lang="ro-RO" sz="2400" dirty="0">
                <a:latin typeface="Tahoma" panose="020B0604030504040204" pitchFamily="34" charset="0"/>
                <a:ea typeface="Tahoma" panose="020B0604030504040204" pitchFamily="34" charset="0"/>
                <a:cs typeface="Tahoma" panose="020B0604030504040204" pitchFamily="34" charset="0"/>
              </a:rPr>
              <a:t>l</a:t>
            </a:r>
            <a:r>
              <a:rPr lang="en-US" sz="2400" dirty="0">
                <a:latin typeface="Tahoma" panose="020B0604030504040204" pitchFamily="34" charset="0"/>
                <a:ea typeface="Tahoma" panose="020B0604030504040204" pitchFamily="34" charset="0"/>
                <a:cs typeface="Tahoma" panose="020B0604030504040204" pitchFamily="34" charset="0"/>
              </a:rPr>
              <a:t>a</a:t>
            </a:r>
            <a:r>
              <a:rPr lang="ro-RO" sz="2400" dirty="0">
                <a:latin typeface="Tahoma" panose="020B0604030504040204" pitchFamily="34" charset="0"/>
                <a:ea typeface="Tahoma" panose="020B0604030504040204" pitchFamily="34" charset="0"/>
                <a:cs typeface="Tahoma" panose="020B0604030504040204" pitchFamily="34" charset="0"/>
              </a:rPr>
              <a:t> Erevan (2015)</a:t>
            </a:r>
          </a:p>
          <a:p>
            <a:r>
              <a:rPr lang="ro-RO" sz="2400" dirty="0">
                <a:latin typeface="Tahoma" panose="020B0604030504040204" pitchFamily="34" charset="0"/>
                <a:ea typeface="Tahoma" panose="020B0604030504040204" pitchFamily="34" charset="0"/>
                <a:cs typeface="Tahoma" panose="020B0604030504040204" pitchFamily="34" charset="0"/>
              </a:rPr>
              <a:t>Comunicatul de la Paris (2018)</a:t>
            </a:r>
          </a:p>
          <a:p>
            <a:r>
              <a:rPr lang="ro-RO" sz="2400" dirty="0">
                <a:latin typeface="Tahoma" panose="020B0604030504040204" pitchFamily="34" charset="0"/>
                <a:ea typeface="Tahoma" panose="020B0604030504040204" pitchFamily="34" charset="0"/>
                <a:cs typeface="Tahoma" panose="020B0604030504040204" pitchFamily="34" charset="0"/>
              </a:rPr>
              <a:t>Comunicatul de la Roma (2020)</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cstate="print"/>
          <a:stretch>
            <a:fillRect/>
          </a:stretch>
        </p:blipFill>
        <p:spPr>
          <a:xfrm>
            <a:off x="4283967" y="555526"/>
            <a:ext cx="1656184" cy="479458"/>
          </a:xfrm>
          <a:prstGeom prst="rect">
            <a:avLst/>
          </a:prstGeom>
          <a:ln w="12700">
            <a:miter lim="400000"/>
          </a:ln>
        </p:spPr>
      </p:pic>
      <p:pic>
        <p:nvPicPr>
          <p:cNvPr id="83" name="Рисунок 24" descr="Рисунок 24"/>
          <p:cNvPicPr>
            <a:picLocks noChangeAspect="1"/>
          </p:cNvPicPr>
          <p:nvPr/>
        </p:nvPicPr>
        <p:blipFill>
          <a:blip r:embed="rId3" cstate="print"/>
          <a:stretch>
            <a:fillRect/>
          </a:stretch>
        </p:blipFill>
        <p:spPr>
          <a:xfrm>
            <a:off x="7233192" y="189904"/>
            <a:ext cx="1872209" cy="1224137"/>
          </a:xfrm>
          <a:prstGeom prst="rect">
            <a:avLst/>
          </a:prstGeom>
          <a:ln w="12700">
            <a:miter lim="400000"/>
          </a:ln>
        </p:spPr>
      </p:pic>
      <p:pic>
        <p:nvPicPr>
          <p:cNvPr id="22"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4242" y="449610"/>
            <a:ext cx="1198226" cy="727360"/>
          </a:xfrm>
          <a:prstGeom prst="rect">
            <a:avLst/>
          </a:prstGeom>
          <a:noFill/>
          <a:ln>
            <a:noFill/>
          </a:ln>
        </p:spPr>
      </p:pic>
    </p:spTree>
    <p:extLst>
      <p:ext uri="{BB962C8B-B14F-4D97-AF65-F5344CB8AC3E}">
        <p14:creationId xmlns:p14="http://schemas.microsoft.com/office/powerpoint/2010/main" xmlns="" val="2957615251"/>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RESPONSABILITATE</a:t>
            </a:r>
            <a:endParaRPr lang="ru-RU" dirty="0"/>
          </a:p>
        </p:txBody>
      </p:sp>
      <p:sp>
        <p:nvSpPr>
          <p:cNvPr id="4" name="Текст 3"/>
          <p:cNvSpPr>
            <a:spLocks noGrp="1"/>
          </p:cNvSpPr>
          <p:nvPr>
            <p:ph type="body" sz="quarter" idx="13"/>
          </p:nvPr>
        </p:nvSpPr>
        <p:spPr>
          <a:xfrm>
            <a:off x="658091" y="1537988"/>
            <a:ext cx="7973291" cy="2724300"/>
          </a:xfrm>
        </p:spPr>
        <p:txBody>
          <a:bodyPr>
            <a:normAutofit/>
          </a:bodyPr>
          <a:lstStyle/>
          <a:p>
            <a:r>
              <a:rPr lang="ro-RO" sz="2300" dirty="0" smtClean="0"/>
              <a:t>Îndeplinirea acțiunilor înscrise în strategie reprezintă un demers în care este implicată întreaga </a:t>
            </a:r>
            <a:r>
              <a:rPr lang="ro-RO" sz="2300" b="1" dirty="0" smtClean="0"/>
              <a:t>comunitate universitară</a:t>
            </a:r>
            <a:r>
              <a:rPr lang="ro-RO" sz="2300" dirty="0" smtClean="0"/>
              <a:t> (</a:t>
            </a:r>
            <a:r>
              <a:rPr lang="ro-RO" sz="2000" dirty="0" smtClean="0"/>
              <a:t>DMC, structuri la nivel de facultate, catedră; </a:t>
            </a:r>
            <a:r>
              <a:rPr lang="ro-RO" sz="2000" i="1" dirty="0" smtClean="0"/>
              <a:t>Comisia Senatului evaluare și asigurare a calității în învățământ</a:t>
            </a:r>
            <a:r>
              <a:rPr lang="ro-RO" sz="2000" dirty="0" smtClean="0"/>
              <a:t>) </a:t>
            </a:r>
            <a:r>
              <a:rPr lang="ro-RO" sz="2300" dirty="0" smtClean="0"/>
              <a:t>și contribuie la </a:t>
            </a:r>
            <a:r>
              <a:rPr lang="ro-RO" sz="2300" dirty="0" smtClean="0"/>
              <a:t>formarea și consolidarea </a:t>
            </a:r>
            <a:r>
              <a:rPr lang="ro-RO" sz="2300" b="1" dirty="0" smtClean="0"/>
              <a:t>identității USARB </a:t>
            </a:r>
            <a:r>
              <a:rPr lang="ro-RO" sz="2300" dirty="0" smtClean="0"/>
              <a:t>și transmiterea unei imagini pozitive, în concordanță cu așteptările comunității</a:t>
            </a:r>
            <a:r>
              <a:rPr lang="ro-RO" dirty="0" smtClean="0"/>
              <a:t>.</a:t>
            </a:r>
            <a:endParaRPr lang="ru-RU" dirty="0" smtClean="0"/>
          </a:p>
          <a:p>
            <a:endParaRPr lang="ru-RU" dirty="0"/>
          </a:p>
        </p:txBody>
      </p:sp>
      <p:pic>
        <p:nvPicPr>
          <p:cNvPr id="6" name="Picture 6" descr="Picture 6"/>
          <p:cNvPicPr>
            <a:picLocks noChangeAspect="1"/>
          </p:cNvPicPr>
          <p:nvPr/>
        </p:nvPicPr>
        <p:blipFill>
          <a:blip r:embed="rId2" cstate="print"/>
          <a:stretch>
            <a:fillRect/>
          </a:stretch>
        </p:blipFill>
        <p:spPr>
          <a:xfrm>
            <a:off x="4921276" y="569381"/>
            <a:ext cx="1656184" cy="479458"/>
          </a:xfrm>
          <a:prstGeom prst="rect">
            <a:avLst/>
          </a:prstGeom>
          <a:ln w="12700">
            <a:miter lim="400000"/>
          </a:ln>
        </p:spPr>
      </p:pic>
      <p:pic>
        <p:nvPicPr>
          <p:cNvPr id="8"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9"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RECUNOȘTINȚĂ</a:t>
            </a:r>
            <a:endParaRPr lang="ru-RU" dirty="0"/>
          </a:p>
        </p:txBody>
      </p:sp>
      <p:sp>
        <p:nvSpPr>
          <p:cNvPr id="3" name="Текст 2"/>
          <p:cNvSpPr>
            <a:spLocks noGrp="1"/>
          </p:cNvSpPr>
          <p:nvPr>
            <p:ph type="body" sz="quarter" idx="1"/>
          </p:nvPr>
        </p:nvSpPr>
        <p:spPr>
          <a:xfrm>
            <a:off x="429491" y="1537988"/>
            <a:ext cx="8354291" cy="2724300"/>
          </a:xfrm>
        </p:spPr>
        <p:txBody>
          <a:bodyPr/>
          <a:lstStyle/>
          <a:p>
            <a:pPr algn="ctr">
              <a:buNone/>
            </a:pPr>
            <a:r>
              <a:rPr lang="ro-RO" b="1" dirty="0" smtClean="0"/>
              <a:t>În numele echipei Universității de Stat „Alecu Russo” din Bălți,</a:t>
            </a:r>
          </a:p>
          <a:p>
            <a:pPr algn="ctr">
              <a:buNone/>
            </a:pPr>
            <a:r>
              <a:rPr lang="ro-RO" b="1" dirty="0" smtClean="0"/>
              <a:t>Cu recunoștință, Vă Mulțumim pentru atenție!</a:t>
            </a:r>
            <a:endParaRPr lang="ru-RU" b="1" dirty="0"/>
          </a:p>
        </p:txBody>
      </p:sp>
      <p:pic>
        <p:nvPicPr>
          <p:cNvPr id="5" name="Picture 6" descr="Picture 6"/>
          <p:cNvPicPr>
            <a:picLocks noChangeAspect="1"/>
          </p:cNvPicPr>
          <p:nvPr/>
        </p:nvPicPr>
        <p:blipFill>
          <a:blip r:embed="rId2" cstate="print"/>
          <a:stretch>
            <a:fillRect/>
          </a:stretch>
        </p:blipFill>
        <p:spPr>
          <a:xfrm>
            <a:off x="4921276" y="569381"/>
            <a:ext cx="1656184" cy="479458"/>
          </a:xfrm>
          <a:prstGeom prst="rect">
            <a:avLst/>
          </a:prstGeom>
          <a:ln w="12700">
            <a:miter lim="400000"/>
          </a:ln>
        </p:spPr>
      </p:pic>
      <p:pic>
        <p:nvPicPr>
          <p:cNvPr id="6"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7"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pic>
        <p:nvPicPr>
          <p:cNvPr id="5122" name="Picture 2"/>
          <p:cNvPicPr>
            <a:picLocks noChangeAspect="1" noChangeArrowheads="1"/>
          </p:cNvPicPr>
          <p:nvPr/>
        </p:nvPicPr>
        <p:blipFill>
          <a:blip r:embed="rId5" cstate="print"/>
          <a:srcRect t="39596" r="-71" b="3037"/>
          <a:stretch>
            <a:fillRect/>
          </a:stretch>
        </p:blipFill>
        <p:spPr bwMode="auto">
          <a:xfrm>
            <a:off x="1279236" y="2750127"/>
            <a:ext cx="6507018" cy="1690255"/>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3908962" cy="576065"/>
          </a:xfrm>
          <a:prstGeom prst="rect">
            <a:avLst/>
          </a:prstGeom>
        </p:spPr>
        <p:txBody>
          <a:bodyPr>
            <a:noAutofit/>
          </a:bodyPr>
          <a:lstStyle>
            <a:lvl1pPr defTabSz="822959">
              <a:defRPr sz="2520"/>
            </a:lvl1pPr>
          </a:lstStyle>
          <a:p>
            <a:r>
              <a:rPr lang="ro-RO" sz="2000" dirty="0" smtClean="0">
                <a:latin typeface="Tahoma" panose="020B0604030504040204" pitchFamily="34" charset="0"/>
                <a:ea typeface="Tahoma" panose="020B0604030504040204" pitchFamily="34" charset="0"/>
                <a:cs typeface="Tahoma" panose="020B0604030504040204" pitchFamily="34" charset="0"/>
              </a:rPr>
              <a:t>Strategi</a:t>
            </a:r>
            <a:r>
              <a:rPr lang="en-US" sz="2000" dirty="0" smtClean="0">
                <a:latin typeface="Tahoma" panose="020B0604030504040204" pitchFamily="34" charset="0"/>
                <a:ea typeface="Tahoma" panose="020B0604030504040204" pitchFamily="34" charset="0"/>
                <a:cs typeface="Tahoma" panose="020B0604030504040204" pitchFamily="34" charset="0"/>
              </a:rPr>
              <a:t>a </a:t>
            </a:r>
            <a:r>
              <a:rPr lang="en-US" sz="2000" dirty="0" err="1" smtClean="0">
                <a:latin typeface="Tahoma" panose="020B0604030504040204" pitchFamily="34" charset="0"/>
                <a:ea typeface="Tahoma" panose="020B0604030504040204" pitchFamily="34" charset="0"/>
                <a:cs typeface="Tahoma" panose="020B0604030504040204" pitchFamily="34" charset="0"/>
              </a:rPr>
              <a:t>privind</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asigurarea</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calit</a:t>
            </a:r>
            <a:r>
              <a:rPr lang="ro-RO" sz="2000" dirty="0" err="1" smtClean="0">
                <a:latin typeface="Tahoma" panose="020B0604030504040204" pitchFamily="34" charset="0"/>
                <a:ea typeface="Tahoma" panose="020B0604030504040204" pitchFamily="34" charset="0"/>
                <a:cs typeface="Tahoma" panose="020B0604030504040204" pitchFamily="34" charset="0"/>
              </a:rPr>
              <a:t>ății</a:t>
            </a:r>
            <a:r>
              <a:rPr lang="ro-RO" sz="2000" dirty="0" smtClean="0">
                <a:latin typeface="Tahoma" panose="020B0604030504040204" pitchFamily="34" charset="0"/>
                <a:ea typeface="Tahoma" panose="020B0604030504040204" pitchFamily="34" charset="0"/>
                <a:cs typeface="Tahoma" panose="020B0604030504040204" pitchFamily="34" charset="0"/>
              </a:rPr>
              <a:t> în cadrul USARB </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579661" y="1414035"/>
            <a:ext cx="7834873" cy="3414819"/>
          </a:xfrm>
          <a:prstGeom prst="rect">
            <a:avLst/>
          </a:prstGeom>
        </p:spPr>
        <p:txBody>
          <a:bodyPr>
            <a:normAutofit fontScale="92500"/>
          </a:bodyPr>
          <a:lstStyle/>
          <a:p>
            <a:pPr marL="101600" indent="0" algn="ctr">
              <a:buNone/>
            </a:pPr>
            <a:r>
              <a:rPr lang="ro-RO"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Etapele elaborării și aprobării Strategiei</a:t>
            </a:r>
          </a:p>
          <a:p>
            <a:pPr algn="just"/>
            <a:r>
              <a:rPr lang="ro-RO" sz="2400" b="1" dirty="0" smtClean="0">
                <a:latin typeface="Tahoma" panose="020B0604030504040204" pitchFamily="34" charset="0"/>
                <a:ea typeface="Tahoma" panose="020B0604030504040204" pitchFamily="34" charset="0"/>
                <a:cs typeface="Tahoma" panose="020B0604030504040204" pitchFamily="34" charset="0"/>
              </a:rPr>
              <a:t>Seminare de formare/vizite de documentare în cadrul proiectului </a:t>
            </a:r>
            <a:r>
              <a:rPr lang="en-US" sz="2400" b="1" dirty="0" smtClean="0">
                <a:latin typeface="Tahoma" panose="020B0604030504040204" pitchFamily="34" charset="0"/>
                <a:ea typeface="Tahoma" panose="020B0604030504040204" pitchFamily="34" charset="0"/>
                <a:cs typeface="Tahoma" panose="020B0604030504040204" pitchFamily="34" charset="0"/>
              </a:rPr>
              <a:t>QFORTE</a:t>
            </a:r>
            <a:r>
              <a:rPr lang="ro-RO" sz="2400" b="1" dirty="0" smtClean="0">
                <a:latin typeface="Tahoma" panose="020B0604030504040204" pitchFamily="34" charset="0"/>
                <a:ea typeface="Tahoma" panose="020B0604030504040204" pitchFamily="34" charset="0"/>
                <a:cs typeface="Tahoma" panose="020B0604030504040204" pitchFamily="34" charset="0"/>
              </a:rPr>
              <a:t>: 19.02.2021</a:t>
            </a:r>
            <a:r>
              <a:rPr lang="ro-RO" sz="2400" b="1" dirty="0" smtClean="0">
                <a:effectLst/>
                <a:latin typeface="Tahoma" panose="020B0604030504040204" pitchFamily="34" charset="0"/>
                <a:ea typeface="Tahoma" panose="020B0604030504040204" pitchFamily="34" charset="0"/>
                <a:cs typeface="Tahoma" panose="020B0604030504040204" pitchFamily="34" charset="0"/>
              </a:rPr>
              <a:t>-31</a:t>
            </a:r>
            <a:r>
              <a:rPr lang="ro-RO" sz="2400" b="1" dirty="0" smtClean="0">
                <a:latin typeface="Tahoma" panose="020B0604030504040204" pitchFamily="34" charset="0"/>
                <a:ea typeface="Tahoma" panose="020B0604030504040204" pitchFamily="34" charset="0"/>
                <a:cs typeface="Tahoma" panose="020B0604030504040204" pitchFamily="34" charset="0"/>
              </a:rPr>
              <a:t>.03.2022</a:t>
            </a:r>
          </a:p>
          <a:p>
            <a:pPr algn="just"/>
            <a:r>
              <a:rPr lang="ro-RO" sz="2400" b="1" dirty="0" smtClean="0">
                <a:latin typeface="Tahoma" panose="020B0604030504040204" pitchFamily="34" charset="0"/>
                <a:ea typeface="Tahoma" panose="020B0604030504040204" pitchFamily="34" charset="0"/>
                <a:cs typeface="Tahoma" panose="020B0604030504040204" pitchFamily="34" charset="0"/>
              </a:rPr>
              <a:t>Ședințe de lucru în subdiviziuni (Consiliul Calității; DMC; Consiliul de administrație; Facultăți; Catedre): 1.04.2022-30.06.2022</a:t>
            </a:r>
          </a:p>
          <a:p>
            <a:pPr algn="just"/>
            <a:r>
              <a:rPr lang="ro-RO" sz="2400" b="1" dirty="0" smtClean="0">
                <a:latin typeface="Tahoma" panose="020B0604030504040204" pitchFamily="34" charset="0"/>
                <a:ea typeface="Tahoma" panose="020B0604030504040204" pitchFamily="34" charset="0"/>
                <a:cs typeface="Tahoma" panose="020B0604030504040204" pitchFamily="34" charset="0"/>
              </a:rPr>
              <a:t>Aprobarea Strategiei (pentru perioada 2022-2024) în ședința Senatului: 29.08.2022 </a:t>
            </a:r>
            <a:r>
              <a:rPr lang="ro-RO" sz="1700" dirty="0" smtClean="0">
                <a:latin typeface="Tahoma" panose="020B0604030504040204" pitchFamily="34" charset="0"/>
                <a:ea typeface="Tahoma" panose="020B0604030504040204" pitchFamily="34" charset="0"/>
                <a:cs typeface="Tahoma" panose="020B0604030504040204" pitchFamily="34" charset="0"/>
                <a:hlinkClick r:id="rId2"/>
              </a:rPr>
              <a:t>https://usarb.md/wp-content/uploads/2022/10/Strategia-calitatii_USARB_QFORTE.pdf</a:t>
            </a:r>
            <a:r>
              <a:rPr lang="ro-RO" sz="17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ro-RO" sz="24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mtClean="0"/>
              <a:pPr/>
              <a:t>3</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3" cstate="print"/>
          <a:stretch>
            <a:fillRect/>
          </a:stretch>
        </p:blipFill>
        <p:spPr>
          <a:xfrm>
            <a:off x="4742980" y="504826"/>
            <a:ext cx="1656184" cy="479458"/>
          </a:xfrm>
          <a:prstGeom prst="rect">
            <a:avLst/>
          </a:prstGeom>
          <a:ln w="12700">
            <a:miter lim="400000"/>
          </a:ln>
        </p:spPr>
      </p:pic>
      <p:pic>
        <p:nvPicPr>
          <p:cNvPr id="83" name="Рисунок 24" descr="Рисунок 24"/>
          <p:cNvPicPr>
            <a:picLocks noChangeAspect="1"/>
          </p:cNvPicPr>
          <p:nvPr/>
        </p:nvPicPr>
        <p:blipFill>
          <a:blip r:embed="rId4" cstate="print"/>
          <a:stretch>
            <a:fillRect/>
          </a:stretch>
        </p:blipFill>
        <p:spPr>
          <a:xfrm>
            <a:off x="7538224" y="123478"/>
            <a:ext cx="1567177" cy="1224137"/>
          </a:xfrm>
          <a:prstGeom prst="rect">
            <a:avLst/>
          </a:prstGeom>
          <a:ln w="12700">
            <a:miter lim="400000"/>
          </a:ln>
        </p:spPr>
      </p:pic>
      <p:pic>
        <p:nvPicPr>
          <p:cNvPr id="27" name="Picture 21">
            <a:extLst>
              <a:ext uri="{FF2B5EF4-FFF2-40B4-BE49-F238E27FC236}">
                <a16:creationId xmlns:a16="http://schemas.microsoft.com/office/drawing/2014/main" xmlns="" id="{5BB1A9C1-1262-4422-BB9A-320DFBC15489}"/>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fade thruBlk="1"/>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2F343B-D8BD-4259-AD28-20E0CE7CEAFC}"/>
              </a:ext>
            </a:extLst>
          </p:cNvPr>
          <p:cNvSpPr>
            <a:spLocks noGrp="1"/>
          </p:cNvSpPr>
          <p:nvPr>
            <p:ph type="title"/>
          </p:nvPr>
        </p:nvSpPr>
        <p:spPr>
          <a:xfrm>
            <a:off x="117043" y="392574"/>
            <a:ext cx="4886554" cy="766201"/>
          </a:xfrm>
        </p:spPr>
        <p:txBody>
          <a:bodyPr>
            <a:normAutofit fontScale="90000"/>
          </a:bodyPr>
          <a:lstStyle/>
          <a:p>
            <a:r>
              <a:rPr lang="ro-RO" dirty="0" smtClean="0"/>
              <a:t>Strategia privind asigurarea calității în cadrul  USARB pentru perioada 2022-2024</a:t>
            </a:r>
            <a:endParaRPr lang="ru-RU" dirty="0"/>
          </a:p>
        </p:txBody>
      </p:sp>
      <p:pic>
        <p:nvPicPr>
          <p:cNvPr id="6" name="Рисунок 5">
            <a:extLst>
              <a:ext uri="{FF2B5EF4-FFF2-40B4-BE49-F238E27FC236}">
                <a16:creationId xmlns:a16="http://schemas.microsoft.com/office/drawing/2014/main" xmlns="" id="{3C94F119-AC28-4DDE-AC57-E4BBB1D788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7328" y="1310129"/>
            <a:ext cx="5658688" cy="3440797"/>
          </a:xfrm>
          <a:prstGeom prst="rect">
            <a:avLst/>
          </a:prstGeom>
        </p:spPr>
      </p:pic>
      <p:pic>
        <p:nvPicPr>
          <p:cNvPr id="4" name="Picture 6" descr="Picture 6"/>
          <p:cNvPicPr>
            <a:picLocks noChangeAspect="1"/>
          </p:cNvPicPr>
          <p:nvPr/>
        </p:nvPicPr>
        <p:blipFill>
          <a:blip r:embed="rId3" cstate="print"/>
          <a:stretch>
            <a:fillRect/>
          </a:stretch>
        </p:blipFill>
        <p:spPr>
          <a:xfrm>
            <a:off x="4993542" y="548211"/>
            <a:ext cx="1656184" cy="479458"/>
          </a:xfrm>
          <a:prstGeom prst="rect">
            <a:avLst/>
          </a:prstGeom>
          <a:ln w="12700">
            <a:miter lim="400000"/>
          </a:ln>
        </p:spPr>
      </p:pic>
      <p:pic>
        <p:nvPicPr>
          <p:cNvPr id="7" name="Рисунок 24" descr="Рисунок 24"/>
          <p:cNvPicPr>
            <a:picLocks noChangeAspect="1"/>
          </p:cNvPicPr>
          <p:nvPr/>
        </p:nvPicPr>
        <p:blipFill>
          <a:blip r:embed="rId4" cstate="print"/>
          <a:stretch>
            <a:fillRect/>
          </a:stretch>
        </p:blipFill>
        <p:spPr>
          <a:xfrm>
            <a:off x="7538224" y="123478"/>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extLst>
      <p:ext uri="{BB962C8B-B14F-4D97-AF65-F5344CB8AC3E}">
        <p14:creationId xmlns:p14="http://schemas.microsoft.com/office/powerpoint/2010/main" xmlns="" val="16842625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54FB9-AB28-42A4-AA21-5B0E520013C2}"/>
              </a:ext>
            </a:extLst>
          </p:cNvPr>
          <p:cNvSpPr>
            <a:spLocks noGrp="1"/>
          </p:cNvSpPr>
          <p:nvPr>
            <p:ph type="title"/>
          </p:nvPr>
        </p:nvSpPr>
        <p:spPr>
          <a:xfrm>
            <a:off x="256032" y="392574"/>
            <a:ext cx="4528109" cy="766201"/>
          </a:xfrm>
        </p:spPr>
        <p:txBody>
          <a:bodyPr>
            <a:normAutofit fontScale="90000"/>
          </a:bodyPr>
          <a:lstStyle/>
          <a:p>
            <a:r>
              <a:rPr lang="ro-RO" dirty="0" smtClean="0">
                <a:latin typeface="Tahoma" panose="020B0604030504040204" pitchFamily="34" charset="0"/>
                <a:ea typeface="Tahoma" panose="020B0604030504040204" pitchFamily="34" charset="0"/>
                <a:cs typeface="Tahoma" panose="020B0604030504040204" pitchFamily="34" charset="0"/>
              </a:rPr>
              <a:t>Strategi</a:t>
            </a:r>
            <a:r>
              <a:rPr lang="en-US" dirty="0" smtClean="0">
                <a:latin typeface="Tahoma" panose="020B0604030504040204" pitchFamily="34" charset="0"/>
                <a:ea typeface="Tahoma" panose="020B0604030504040204" pitchFamily="34" charset="0"/>
                <a:cs typeface="Tahoma" panose="020B0604030504040204" pitchFamily="34" charset="0"/>
              </a:rPr>
              <a:t>a </a:t>
            </a:r>
            <a:r>
              <a:rPr lang="en-US" dirty="0" err="1" smtClean="0">
                <a:latin typeface="Tahoma" panose="020B0604030504040204" pitchFamily="34" charset="0"/>
                <a:ea typeface="Tahoma" panose="020B0604030504040204" pitchFamily="34" charset="0"/>
                <a:cs typeface="Tahoma" panose="020B0604030504040204" pitchFamily="34" charset="0"/>
              </a:rPr>
              <a:t>privind</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asigurarea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calit</a:t>
            </a:r>
            <a:r>
              <a:rPr lang="ro-RO" dirty="0" err="1" smtClean="0">
                <a:latin typeface="Tahoma" panose="020B0604030504040204" pitchFamily="34" charset="0"/>
                <a:ea typeface="Tahoma" panose="020B0604030504040204" pitchFamily="34" charset="0"/>
                <a:cs typeface="Tahoma" panose="020B0604030504040204" pitchFamily="34" charset="0"/>
              </a:rPr>
              <a:t>ății</a:t>
            </a:r>
            <a:r>
              <a:rPr lang="ro-RO" dirty="0" smtClean="0">
                <a:latin typeface="Tahoma" panose="020B0604030504040204" pitchFamily="34" charset="0"/>
                <a:ea typeface="Tahoma" panose="020B0604030504040204" pitchFamily="34" charset="0"/>
                <a:cs typeface="Tahoma" panose="020B0604030504040204" pitchFamily="34" charset="0"/>
              </a:rPr>
              <a:t> </a:t>
            </a:r>
            <a:r>
              <a:rPr lang="ro-RO" dirty="0" smtClean="0"/>
              <a:t>STRUCTURĂ</a:t>
            </a:r>
            <a:endParaRPr lang="ro-RO" dirty="0"/>
          </a:p>
        </p:txBody>
      </p:sp>
      <p:sp>
        <p:nvSpPr>
          <p:cNvPr id="3" name="Text Placeholder 2">
            <a:extLst>
              <a:ext uri="{FF2B5EF4-FFF2-40B4-BE49-F238E27FC236}">
                <a16:creationId xmlns:a16="http://schemas.microsoft.com/office/drawing/2014/main" xmlns="" id="{7F78ECC3-2054-4E0C-B84A-CA124834524A}"/>
              </a:ext>
            </a:extLst>
          </p:cNvPr>
          <p:cNvSpPr>
            <a:spLocks noGrp="1"/>
          </p:cNvSpPr>
          <p:nvPr>
            <p:ph type="body" sz="quarter" idx="1"/>
          </p:nvPr>
        </p:nvSpPr>
        <p:spPr>
          <a:xfrm>
            <a:off x="534256" y="1537987"/>
            <a:ext cx="8054939" cy="2859351"/>
          </a:xfrm>
        </p:spPr>
        <p:txBody>
          <a:bodyPr>
            <a:normAutofit lnSpcReduction="10000"/>
          </a:bodyPr>
          <a:lstStyle/>
          <a:p>
            <a:r>
              <a:rPr lang="ro-RO" sz="1800" dirty="0">
                <a:effectLst/>
                <a:latin typeface="Calibri" panose="020F0502020204030204" pitchFamily="34" charset="0"/>
                <a:ea typeface="Times New Roman" panose="02020603050405020304" pitchFamily="18" charset="0"/>
                <a:cs typeface="Times New Roman" panose="02020603050405020304" pitchFamily="18" charset="0"/>
              </a:rPr>
              <a:t>INTRODUCERE</a:t>
            </a:r>
          </a:p>
          <a:p>
            <a:r>
              <a:rPr lang="ro-RO" sz="1800" dirty="0">
                <a:effectLst/>
                <a:latin typeface="Calibri" panose="020F0502020204030204" pitchFamily="34" charset="0"/>
                <a:ea typeface="Times New Roman" panose="02020603050405020304" pitchFamily="18" charset="0"/>
                <a:cs typeface="Times New Roman" panose="02020603050405020304" pitchFamily="18" charset="0"/>
              </a:rPr>
              <a:t>MOTIVAȚIA</a:t>
            </a:r>
            <a:endParaRPr lang="ro-RO" sz="1800" dirty="0">
              <a:latin typeface="Calibri" panose="020F0502020204030204" pitchFamily="34" charset="0"/>
              <a:ea typeface="Times New Roman" panose="02020603050405020304" pitchFamily="18" charset="0"/>
              <a:cs typeface="Times New Roman" panose="02020603050405020304" pitchFamily="18" charset="0"/>
            </a:endParaRPr>
          </a:p>
          <a:p>
            <a:r>
              <a:rPr lang="ro-RO" sz="1800" dirty="0">
                <a:effectLst/>
                <a:latin typeface="Calibri" panose="020F0502020204030204" pitchFamily="34" charset="0"/>
                <a:ea typeface="Times New Roman" panose="02020603050405020304" pitchFamily="18" charset="0"/>
                <a:cs typeface="Times New Roman" panose="02020603050405020304" pitchFamily="18" charset="0"/>
              </a:rPr>
              <a:t>OBIECTIVELE STRATEGICE ȘI DIRECȚIILE DE ACȚIUNE</a:t>
            </a:r>
          </a:p>
          <a:p>
            <a:r>
              <a:rPr lang="ro-RO" sz="1800" dirty="0">
                <a:effectLst/>
                <a:latin typeface="Calibri" panose="020F0502020204030204" pitchFamily="34" charset="0"/>
                <a:ea typeface="Times New Roman" panose="02020603050405020304" pitchFamily="18" charset="0"/>
                <a:cs typeface="Times New Roman" panose="02020603050405020304" pitchFamily="18" charset="0"/>
              </a:rPr>
              <a:t>PLAN DE ACȚIUNI. PROIECȚII STRATEGICE PRIVIND ASIGURAREA CALITĂȚII, PE DOMENII DE </a:t>
            </a:r>
            <a:r>
              <a:rPr lang="ro-RO" sz="1800" dirty="0" smtClean="0">
                <a:effectLst/>
                <a:latin typeface="Calibri" panose="020F0502020204030204" pitchFamily="34" charset="0"/>
                <a:ea typeface="Times New Roman" panose="02020603050405020304" pitchFamily="18" charset="0"/>
                <a:cs typeface="Times New Roman" panose="02020603050405020304" pitchFamily="18" charset="0"/>
              </a:rPr>
              <a:t>ACTIVITAT</a:t>
            </a:r>
            <a:r>
              <a:rPr lang="ro-RO" sz="1800" dirty="0" smtClean="0">
                <a:latin typeface="Calibri" panose="020F0502020204030204" pitchFamily="34" charset="0"/>
                <a:ea typeface="Times New Roman" panose="02020603050405020304" pitchFamily="18" charset="0"/>
                <a:cs typeface="Times New Roman" panose="02020603050405020304" pitchFamily="18" charset="0"/>
              </a:rPr>
              <a:t>E (1)educație; 2)cercetare științifică, 3)activități de inovare, dezvoltare și transfer tehnologic; 4)comunitatea academică USARB; 5)internaționalizarea academică instituțională; 6)management academic; 7)relația cu societatea)</a:t>
            </a:r>
          </a:p>
          <a:p>
            <a:r>
              <a:rPr lang="ro-RO" sz="1800" dirty="0" smtClean="0">
                <a:latin typeface="Calibri" panose="020F0502020204030204" pitchFamily="34" charset="0"/>
                <a:ea typeface="Times New Roman" panose="02020603050405020304" pitchFamily="18" charset="0"/>
                <a:cs typeface="Times New Roman" panose="02020603050405020304" pitchFamily="18" charset="0"/>
              </a:rPr>
              <a:t>PROCEDURI DE MONITORIZARE ȘI RAPORTARE</a:t>
            </a:r>
            <a:endParaRPr lang="ro-RO" sz="1800" dirty="0">
              <a:latin typeface="Calibri" panose="020F0502020204030204" pitchFamily="34" charset="0"/>
              <a:ea typeface="Times New Roman" panose="02020603050405020304" pitchFamily="18" charset="0"/>
              <a:cs typeface="Times New Roman" panose="02020603050405020304" pitchFamily="18" charset="0"/>
            </a:endParaRPr>
          </a:p>
          <a:p>
            <a:endParaRPr lang="ro-RO" dirty="0"/>
          </a:p>
        </p:txBody>
      </p:sp>
      <p:pic>
        <p:nvPicPr>
          <p:cNvPr id="5" name="Picture 6" descr="Picture 6">
            <a:extLst>
              <a:ext uri="{FF2B5EF4-FFF2-40B4-BE49-F238E27FC236}">
                <a16:creationId xmlns:a16="http://schemas.microsoft.com/office/drawing/2014/main" xmlns="" id="{75D0AE93-C855-4D3A-A6A0-91F15E598880}"/>
              </a:ext>
            </a:extLst>
          </p:cNvPr>
          <p:cNvPicPr>
            <a:picLocks noChangeAspect="1"/>
          </p:cNvPicPr>
          <p:nvPr/>
        </p:nvPicPr>
        <p:blipFill>
          <a:blip r:embed="rId2" cstate="print"/>
          <a:stretch>
            <a:fillRect/>
          </a:stretch>
        </p:blipFill>
        <p:spPr>
          <a:xfrm>
            <a:off x="4920014" y="549976"/>
            <a:ext cx="1656184" cy="479458"/>
          </a:xfrm>
          <a:prstGeom prst="rect">
            <a:avLst/>
          </a:prstGeom>
          <a:ln w="12700">
            <a:miter lim="400000"/>
          </a:ln>
        </p:spPr>
      </p:pic>
      <p:pic>
        <p:nvPicPr>
          <p:cNvPr id="6" name="Рисунок 24" descr="Рисунок 24">
            <a:extLst>
              <a:ext uri="{FF2B5EF4-FFF2-40B4-BE49-F238E27FC236}">
                <a16:creationId xmlns:a16="http://schemas.microsoft.com/office/drawing/2014/main" xmlns="" id="{129B1306-1386-4D67-8D91-6AA42F1B792A}"/>
              </a:ext>
            </a:extLst>
          </p:cNvPr>
          <p:cNvPicPr>
            <a:picLocks noChangeAspect="1"/>
          </p:cNvPicPr>
          <p:nvPr/>
        </p:nvPicPr>
        <p:blipFill>
          <a:blip r:embed="rId3" cstate="print"/>
          <a:stretch>
            <a:fillRect/>
          </a:stretch>
        </p:blipFill>
        <p:spPr>
          <a:xfrm>
            <a:off x="7683350" y="319500"/>
            <a:ext cx="1460650" cy="955040"/>
          </a:xfrm>
          <a:prstGeom prst="rect">
            <a:avLst/>
          </a:prstGeom>
          <a:ln w="12700">
            <a:miter lim="400000"/>
          </a:ln>
        </p:spPr>
      </p:pic>
      <p:pic>
        <p:nvPicPr>
          <p:cNvPr id="8" name="Рисунок 24" descr="Рисунок 24"/>
          <p:cNvPicPr>
            <a:picLocks noChangeAspect="1"/>
          </p:cNvPicPr>
          <p:nvPr/>
        </p:nvPicPr>
        <p:blipFill>
          <a:blip r:embed="rId4" cstate="print"/>
          <a:stretch>
            <a:fillRect/>
          </a:stretch>
        </p:blipFill>
        <p:spPr>
          <a:xfrm>
            <a:off x="7538224" y="123478"/>
            <a:ext cx="1567177" cy="1224137"/>
          </a:xfrm>
          <a:prstGeom prst="rect">
            <a:avLst/>
          </a:prstGeom>
          <a:ln w="12700">
            <a:miter lim="400000"/>
          </a:ln>
        </p:spPr>
      </p:pic>
      <p:pic>
        <p:nvPicPr>
          <p:cNvPr id="9" name="Picture 21">
            <a:extLst>
              <a:ext uri="{FF2B5EF4-FFF2-40B4-BE49-F238E27FC236}">
                <a16:creationId xmlns:a16="http://schemas.microsoft.com/office/drawing/2014/main" xmlns="" id="{5BB1A9C1-1262-4422-BB9A-320DFBC15489}"/>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extLst>
      <p:ext uri="{BB962C8B-B14F-4D97-AF65-F5344CB8AC3E}">
        <p14:creationId xmlns:p14="http://schemas.microsoft.com/office/powerpoint/2010/main" xmlns="" val="18532392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SCOP</a:t>
            </a:r>
            <a:endParaRPr lang="ru-RU" dirty="0"/>
          </a:p>
        </p:txBody>
      </p:sp>
      <p:sp>
        <p:nvSpPr>
          <p:cNvPr id="3" name="Текст 2"/>
          <p:cNvSpPr>
            <a:spLocks noGrp="1"/>
          </p:cNvSpPr>
          <p:nvPr>
            <p:ph type="body" sz="quarter" idx="1"/>
          </p:nvPr>
        </p:nvSpPr>
        <p:spPr>
          <a:xfrm>
            <a:off x="814275" y="1537988"/>
            <a:ext cx="7898210" cy="2724300"/>
          </a:xfrm>
        </p:spPr>
        <p:txBody>
          <a:bodyPr>
            <a:normAutofit fontScale="92500" lnSpcReduction="10000"/>
          </a:bodyPr>
          <a:lstStyle/>
          <a:p>
            <a:r>
              <a:rPr lang="ro-RO" b="1" i="1" dirty="0" smtClean="0"/>
              <a:t>ACREDITAREA INSTITUȚIONALĂ</a:t>
            </a:r>
          </a:p>
          <a:p>
            <a:pPr>
              <a:buNone/>
            </a:pPr>
            <a:r>
              <a:rPr lang="ro-RO" i="1" dirty="0" smtClean="0"/>
              <a:t>Strategia privind asigurarea calității în cadrul</a:t>
            </a:r>
            <a:r>
              <a:rPr lang="ro-RO" b="1" i="1" dirty="0" smtClean="0"/>
              <a:t> </a:t>
            </a:r>
            <a:r>
              <a:rPr lang="ro-RO" i="1" dirty="0" smtClean="0"/>
              <a:t>Universității de Stat „Alecu Russo” din Bălți</a:t>
            </a:r>
            <a:r>
              <a:rPr lang="ro-RO" dirty="0" smtClean="0"/>
              <a:t>  identifică modalitățile și mecanismul de realizare a obiectivelor privind asigurarea calității pentru perioada 2022-2024.</a:t>
            </a:r>
            <a:endParaRPr lang="ru-RU" dirty="0" smtClean="0"/>
          </a:p>
          <a:p>
            <a:pPr>
              <a:buNone/>
            </a:pPr>
            <a:r>
              <a:rPr lang="ro-RO" dirty="0" smtClean="0"/>
              <a:t>Strategia urmărește realizarea misiunii și a </a:t>
            </a:r>
            <a:r>
              <a:rPr lang="ro-RO" i="1" dirty="0" smtClean="0"/>
              <a:t>Planului de dezvoltare strategică instituțională USARB</a:t>
            </a:r>
            <a:r>
              <a:rPr lang="ro-RO" dirty="0" smtClean="0"/>
              <a:t> și este elaborată în baza cadrului normativ legislativ european, național și instituțional în domeniul managementului calității.</a:t>
            </a:r>
            <a:endParaRPr lang="ru-RU" dirty="0" smtClean="0"/>
          </a:p>
          <a:p>
            <a:endParaRPr lang="ru-RU" dirty="0"/>
          </a:p>
        </p:txBody>
      </p:sp>
      <p:pic>
        <p:nvPicPr>
          <p:cNvPr id="5" name="Picture 6" descr="Picture 6"/>
          <p:cNvPicPr>
            <a:picLocks noChangeAspect="1"/>
          </p:cNvPicPr>
          <p:nvPr/>
        </p:nvPicPr>
        <p:blipFill>
          <a:blip r:embed="rId2" cstate="print"/>
          <a:stretch>
            <a:fillRect/>
          </a:stretch>
        </p:blipFill>
        <p:spPr>
          <a:xfrm>
            <a:off x="4942335" y="548210"/>
            <a:ext cx="1656184" cy="479458"/>
          </a:xfrm>
          <a:prstGeom prst="rect">
            <a:avLst/>
          </a:prstGeom>
          <a:ln w="12700">
            <a:miter lim="400000"/>
          </a:ln>
        </p:spPr>
      </p:pic>
      <p:pic>
        <p:nvPicPr>
          <p:cNvPr id="7"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smtClean="0"/>
              <a:t>Etapele monitorizării procesului de implementare a Planului de acțiuni </a:t>
            </a:r>
            <a:endParaRPr lang="ru-RU" dirty="0"/>
          </a:p>
        </p:txBody>
      </p:sp>
      <p:sp>
        <p:nvSpPr>
          <p:cNvPr id="3" name="Текст 2"/>
          <p:cNvSpPr>
            <a:spLocks noGrp="1"/>
          </p:cNvSpPr>
          <p:nvPr>
            <p:ph type="body" sz="quarter" idx="1"/>
          </p:nvPr>
        </p:nvSpPr>
        <p:spPr>
          <a:xfrm>
            <a:off x="578748" y="1704109"/>
            <a:ext cx="4107046" cy="2572034"/>
          </a:xfrm>
        </p:spPr>
        <p:txBody>
          <a:bodyPr>
            <a:normAutofit fontScale="77500" lnSpcReduction="20000"/>
          </a:bodyPr>
          <a:lstStyle/>
          <a:p>
            <a:pPr>
              <a:buNone/>
            </a:pPr>
            <a:r>
              <a:rPr lang="ro-RO" b="1" dirty="0" smtClean="0"/>
              <a:t>ETAPE</a:t>
            </a:r>
            <a:r>
              <a:rPr lang="ro-RO" dirty="0" smtClean="0"/>
              <a:t> (semestrial în ședința Senatului) </a:t>
            </a:r>
          </a:p>
          <a:p>
            <a:r>
              <a:rPr lang="ro-RO" dirty="0" smtClean="0"/>
              <a:t>Septembrie-octombrie 2022</a:t>
            </a:r>
          </a:p>
          <a:p>
            <a:r>
              <a:rPr lang="ro-RO" dirty="0" smtClean="0"/>
              <a:t>Noiembrie-decembrie 2022</a:t>
            </a:r>
          </a:p>
          <a:p>
            <a:pPr>
              <a:buNone/>
            </a:pPr>
            <a:r>
              <a:rPr lang="ro-RO" dirty="0" smtClean="0"/>
              <a:t>Ședința Senatului din 29 noiembrie 2022</a:t>
            </a:r>
          </a:p>
          <a:p>
            <a:r>
              <a:rPr lang="ro-RO" dirty="0" smtClean="0"/>
              <a:t>Ianuarie-februarie 2023</a:t>
            </a:r>
          </a:p>
          <a:p>
            <a:r>
              <a:rPr lang="ro-RO" dirty="0" smtClean="0"/>
              <a:t>Martie-aprilie 2023</a:t>
            </a:r>
          </a:p>
          <a:p>
            <a:r>
              <a:rPr lang="ro-RO" dirty="0" smtClean="0"/>
              <a:t>Mai-iunie 2023</a:t>
            </a:r>
          </a:p>
          <a:p>
            <a:pPr>
              <a:buNone/>
            </a:pPr>
            <a:r>
              <a:rPr lang="ro-RO" dirty="0" smtClean="0"/>
              <a:t>Ședința Senatului din 30 iunie 2023</a:t>
            </a:r>
          </a:p>
          <a:p>
            <a:r>
              <a:rPr lang="ro-RO" dirty="0" smtClean="0"/>
              <a:t>Iulie-august 2023</a:t>
            </a:r>
            <a:endParaRPr lang="ru-RU" dirty="0"/>
          </a:p>
        </p:txBody>
      </p:sp>
      <p:sp>
        <p:nvSpPr>
          <p:cNvPr id="5" name="Текст 2"/>
          <p:cNvSpPr>
            <a:spLocks noGrp="1"/>
          </p:cNvSpPr>
          <p:nvPr>
            <p:ph type="body" sz="quarter" idx="1"/>
          </p:nvPr>
        </p:nvSpPr>
        <p:spPr>
          <a:xfrm>
            <a:off x="4901366" y="1773381"/>
            <a:ext cx="4107046" cy="2578961"/>
          </a:xfrm>
        </p:spPr>
        <p:txBody>
          <a:bodyPr/>
          <a:lstStyle/>
          <a:p>
            <a:pPr>
              <a:buNone/>
            </a:pPr>
            <a:r>
              <a:rPr lang="ro-RO" b="1" dirty="0" smtClean="0"/>
              <a:t>Subiect: </a:t>
            </a:r>
            <a:r>
              <a:rPr lang="ro-RO" dirty="0" smtClean="0"/>
              <a:t>Analiza realizării Planului de acțiuni </a:t>
            </a:r>
          </a:p>
          <a:p>
            <a:pPr>
              <a:buNone/>
            </a:pPr>
            <a:r>
              <a:rPr lang="ro-RO" b="1" dirty="0" smtClean="0"/>
              <a:t>Responsabil</a:t>
            </a:r>
            <a:r>
              <a:rPr lang="ro-RO" dirty="0" smtClean="0"/>
              <a:t>:</a:t>
            </a:r>
            <a:r>
              <a:rPr lang="ro-RO" b="1" dirty="0" smtClean="0"/>
              <a:t> </a:t>
            </a:r>
            <a:r>
              <a:rPr lang="ro-RO" dirty="0" smtClean="0"/>
              <a:t>Departamentul Managementul Calității</a:t>
            </a:r>
          </a:p>
          <a:p>
            <a:pPr>
              <a:buNone/>
            </a:pPr>
            <a:r>
              <a:rPr lang="ro-RO" b="1" dirty="0" smtClean="0"/>
              <a:t>Raportori</a:t>
            </a:r>
            <a:r>
              <a:rPr lang="ro-RO" dirty="0" smtClean="0"/>
              <a:t>: președinții Comisiilor de evaluare și asigurare a calității la nivel de Facultate</a:t>
            </a:r>
            <a:endParaRPr lang="ru-RU" dirty="0"/>
          </a:p>
        </p:txBody>
      </p:sp>
      <p:sp>
        <p:nvSpPr>
          <p:cNvPr id="6" name="Прямоугольник 5"/>
          <p:cNvSpPr/>
          <p:nvPr/>
        </p:nvSpPr>
        <p:spPr>
          <a:xfrm>
            <a:off x="3326020" y="1337207"/>
            <a:ext cx="2505814" cy="307777"/>
          </a:xfrm>
          <a:prstGeom prst="rect">
            <a:avLst/>
          </a:prstGeom>
        </p:spPr>
        <p:txBody>
          <a:bodyPr wrap="none">
            <a:spAutoFit/>
          </a:bodyPr>
          <a:lstStyle/>
          <a:p>
            <a:r>
              <a:rPr lang="ro-RO" b="1" dirty="0" smtClean="0"/>
              <a:t>ANUL DE STUDII 2022-2023</a:t>
            </a:r>
            <a:endParaRPr lang="ru-RU" b="1" dirty="0"/>
          </a:p>
        </p:txBody>
      </p:sp>
      <p:pic>
        <p:nvPicPr>
          <p:cNvPr id="7" name="Picture 6" descr="Picture 6"/>
          <p:cNvPicPr>
            <a:picLocks noChangeAspect="1"/>
          </p:cNvPicPr>
          <p:nvPr/>
        </p:nvPicPr>
        <p:blipFill>
          <a:blip r:embed="rId2" cstate="print"/>
          <a:stretch>
            <a:fillRect/>
          </a:stretch>
        </p:blipFill>
        <p:spPr>
          <a:xfrm>
            <a:off x="4942058" y="548599"/>
            <a:ext cx="1656184" cy="479458"/>
          </a:xfrm>
          <a:prstGeom prst="rect">
            <a:avLst/>
          </a:prstGeom>
          <a:ln w="12700">
            <a:miter lim="400000"/>
          </a:ln>
        </p:spPr>
      </p:pic>
      <p:pic>
        <p:nvPicPr>
          <p:cNvPr id="10"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12"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275" y="392574"/>
            <a:ext cx="4364887" cy="766201"/>
          </a:xfrm>
        </p:spPr>
        <p:txBody>
          <a:bodyPr>
            <a:normAutofit fontScale="90000"/>
          </a:bodyPr>
          <a:lstStyle/>
          <a:p>
            <a:r>
              <a:rPr lang="ro-RO" dirty="0" smtClean="0"/>
              <a:t>Direcția strategică </a:t>
            </a:r>
            <a:r>
              <a:rPr lang="ro-RO" dirty="0" smtClean="0"/>
              <a:t>de acțiune: EDUCAȚIE</a:t>
            </a:r>
            <a:endParaRPr lang="ru-RU" dirty="0"/>
          </a:p>
        </p:txBody>
      </p:sp>
      <p:sp>
        <p:nvSpPr>
          <p:cNvPr id="3" name="Текст 2"/>
          <p:cNvSpPr>
            <a:spLocks noGrp="1"/>
          </p:cNvSpPr>
          <p:nvPr>
            <p:ph type="body" sz="quarter" idx="1"/>
          </p:nvPr>
        </p:nvSpPr>
        <p:spPr>
          <a:xfrm>
            <a:off x="308225" y="1537988"/>
            <a:ext cx="8414535" cy="2724300"/>
          </a:xfrm>
        </p:spPr>
        <p:txBody>
          <a:bodyPr>
            <a:normAutofit fontScale="77500" lnSpcReduction="20000"/>
          </a:bodyPr>
          <a:lstStyle/>
          <a:p>
            <a:pPr>
              <a:buNone/>
            </a:pPr>
            <a:r>
              <a:rPr lang="ro-RO" b="1" dirty="0" smtClean="0"/>
              <a:t>Prioritate: Asigurarea unui mediu de învățare care inspiră, dezvoltă și transformă studenții și societatea</a:t>
            </a:r>
            <a:r>
              <a:rPr lang="ro-RO" dirty="0" smtClean="0"/>
              <a:t>. </a:t>
            </a:r>
            <a:r>
              <a:rPr lang="ro-RO" b="1" dirty="0" smtClean="0"/>
              <a:t>Universitatea își propune să fie un furnizor de specialiști bine pregătiți, oferind servicii conform nevoilor și așteptărilor societății</a:t>
            </a:r>
            <a:endParaRPr lang="ru-RU" dirty="0" smtClean="0"/>
          </a:p>
          <a:p>
            <a:r>
              <a:rPr lang="ro-RO" b="1" dirty="0" smtClean="0"/>
              <a:t>Obiectiv strategic 1.1. Atragerea și admiterea la studii a unui număr cât mai mare de beneficiari ai programelor educaționale USARB </a:t>
            </a:r>
            <a:endParaRPr lang="ru-RU" dirty="0" smtClean="0"/>
          </a:p>
          <a:p>
            <a:r>
              <a:rPr lang="ro-RO" b="1" dirty="0" smtClean="0"/>
              <a:t>Obiectiv strategic 1.2. Creșterea eficienței și competitivității procesului de învățământ</a:t>
            </a:r>
            <a:endParaRPr lang="ru-RU" dirty="0" smtClean="0"/>
          </a:p>
          <a:p>
            <a:r>
              <a:rPr lang="ro-RO" b="1" dirty="0" smtClean="0"/>
              <a:t>Obiectiv strategic 1.3. Creșterea succesului studenților și al formabililor</a:t>
            </a:r>
            <a:endParaRPr lang="ru-RU" dirty="0" smtClean="0"/>
          </a:p>
          <a:p>
            <a:r>
              <a:rPr lang="ro-RO" b="1" dirty="0" smtClean="0"/>
              <a:t>Obiectiv strategic 1.4. Consolidarea integrării USARB în spațiul internațional al învățământului superior</a:t>
            </a:r>
            <a:endParaRPr lang="ru-RU" dirty="0" smtClean="0"/>
          </a:p>
          <a:p>
            <a:pPr>
              <a:buNone/>
            </a:pPr>
            <a:endParaRPr lang="ru-RU" dirty="0"/>
          </a:p>
        </p:txBody>
      </p:sp>
      <p:pic>
        <p:nvPicPr>
          <p:cNvPr id="5" name="Picture 6" descr="Picture 6"/>
          <p:cNvPicPr>
            <a:picLocks noChangeAspect="1"/>
          </p:cNvPicPr>
          <p:nvPr/>
        </p:nvPicPr>
        <p:blipFill>
          <a:blip r:embed="rId2" cstate="print"/>
          <a:stretch>
            <a:fillRect/>
          </a:stretch>
        </p:blipFill>
        <p:spPr>
          <a:xfrm>
            <a:off x="4898444" y="570157"/>
            <a:ext cx="1656184" cy="479458"/>
          </a:xfrm>
          <a:prstGeom prst="rect">
            <a:avLst/>
          </a:prstGeom>
          <a:ln w="12700">
            <a:miter lim="400000"/>
          </a:ln>
        </p:spPr>
      </p:pic>
      <p:pic>
        <p:nvPicPr>
          <p:cNvPr id="7" name="Рисунок 24" descr="Рисунок 24"/>
          <p:cNvPicPr>
            <a:picLocks noChangeAspect="1"/>
          </p:cNvPicPr>
          <p:nvPr/>
        </p:nvPicPr>
        <p:blipFill>
          <a:blip r:embed="rId3" cstate="print"/>
          <a:stretch>
            <a:fillRect/>
          </a:stretch>
        </p:blipFill>
        <p:spPr>
          <a:xfrm>
            <a:off x="7538224" y="123478"/>
            <a:ext cx="1567177" cy="1224137"/>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3678" y="408046"/>
            <a:ext cx="1198226" cy="727360"/>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661" y="392574"/>
            <a:ext cx="5415648" cy="766201"/>
          </a:xfrm>
        </p:spPr>
        <p:txBody>
          <a:bodyPr>
            <a:normAutofit fontScale="90000"/>
          </a:bodyPr>
          <a:lstStyle/>
          <a:p>
            <a:r>
              <a:rPr lang="ro-RO" dirty="0" smtClean="0"/>
              <a:t>Obiectiv strategic 1.1. Atragerea și admiterea la studii a unui număr cât mai mare de beneficiari ai programelor educaționale USARB </a:t>
            </a:r>
            <a:endParaRPr lang="ru-RU" dirty="0"/>
          </a:p>
        </p:txBody>
      </p:sp>
      <p:graphicFrame>
        <p:nvGraphicFramePr>
          <p:cNvPr id="5" name="Таблица 4"/>
          <p:cNvGraphicFramePr>
            <a:graphicFrameLocks noGrp="1"/>
          </p:cNvGraphicFramePr>
          <p:nvPr/>
        </p:nvGraphicFramePr>
        <p:xfrm>
          <a:off x="200890" y="1284271"/>
          <a:ext cx="8645159" cy="3156220"/>
        </p:xfrm>
        <a:graphic>
          <a:graphicData uri="http://schemas.openxmlformats.org/drawingml/2006/table">
            <a:tbl>
              <a:tblPr firstRow="1" bandRow="1">
                <a:tableStyleId>{5940675A-B579-460E-94D1-54222C63F5DA}</a:tableStyleId>
              </a:tblPr>
              <a:tblGrid>
                <a:gridCol w="2094830"/>
                <a:gridCol w="1770589"/>
                <a:gridCol w="1239982"/>
                <a:gridCol w="1810726"/>
                <a:gridCol w="1729032"/>
              </a:tblGrid>
              <a:tr h="595900">
                <a:tc>
                  <a:txBody>
                    <a:bodyPr/>
                    <a:lstStyle/>
                    <a:p>
                      <a:pPr algn="ctr"/>
                      <a:r>
                        <a:rPr lang="ro-RO" sz="1200" b="1" i="0" u="none" strike="noStrike" cap="none" spc="0" baseline="0" dirty="0" smtClean="0">
                          <a:ln>
                            <a:noFill/>
                          </a:ln>
                          <a:solidFill>
                            <a:schemeClr val="tx1"/>
                          </a:solidFill>
                          <a:uFillTx/>
                          <a:latin typeface="+mn-lt"/>
                          <a:ea typeface="+mn-ea"/>
                          <a:cs typeface="+mn-cs"/>
                          <a:sym typeface="Roboto Condensed"/>
                        </a:rPr>
                        <a:t>Acțiuni prioritare</a:t>
                      </a:r>
                      <a:endParaRPr lang="ru-RU" b="1" dirty="0"/>
                    </a:p>
                  </a:txBody>
                  <a:tcPr>
                    <a:solidFill>
                      <a:schemeClr val="accent5">
                        <a:lumMod val="60000"/>
                        <a:lumOff val="40000"/>
                      </a:schemeClr>
                    </a:solidFill>
                  </a:tcPr>
                </a:tc>
                <a:tc>
                  <a:txBody>
                    <a:bodyPr/>
                    <a:lstStyle/>
                    <a:p>
                      <a:pPr algn="ctr"/>
                      <a:r>
                        <a:rPr lang="ro-RO" sz="1200" b="1" i="0" u="none" strike="noStrike" cap="none" spc="0" baseline="0" dirty="0" smtClean="0">
                          <a:ln>
                            <a:noFill/>
                          </a:ln>
                          <a:solidFill>
                            <a:schemeClr val="tx1"/>
                          </a:solidFill>
                          <a:uFillTx/>
                          <a:latin typeface="+mn-lt"/>
                          <a:ea typeface="+mn-ea"/>
                          <a:cs typeface="+mn-cs"/>
                          <a:sym typeface="Roboto Condensed"/>
                        </a:rPr>
                        <a:t>Indicatori</a:t>
                      </a:r>
                      <a:endParaRPr lang="ru-RU" b="1" dirty="0"/>
                    </a:p>
                  </a:txBody>
                  <a:tcPr>
                    <a:solidFill>
                      <a:schemeClr val="accent5">
                        <a:lumMod val="60000"/>
                        <a:lumOff val="40000"/>
                      </a:schemeClr>
                    </a:solidFill>
                  </a:tcPr>
                </a:tc>
                <a:tc>
                  <a:txBody>
                    <a:bodyPr/>
                    <a:lstStyle/>
                    <a:p>
                      <a:pPr algn="ctr"/>
                      <a:r>
                        <a:rPr lang="ro-RO" sz="1200" b="1" i="0" u="none" strike="noStrike" cap="none" spc="0" baseline="0" dirty="0" smtClean="0">
                          <a:ln>
                            <a:noFill/>
                          </a:ln>
                          <a:solidFill>
                            <a:schemeClr val="tx1"/>
                          </a:solidFill>
                          <a:uFillTx/>
                          <a:latin typeface="+mn-lt"/>
                          <a:ea typeface="+mn-ea"/>
                          <a:cs typeface="+mn-cs"/>
                          <a:sym typeface="Roboto Condensed"/>
                        </a:rPr>
                        <a:t>Termen de realizare</a:t>
                      </a:r>
                      <a:endParaRPr lang="ru-RU" b="1" dirty="0"/>
                    </a:p>
                  </a:txBody>
                  <a:tcPr>
                    <a:solidFill>
                      <a:schemeClr val="accent5">
                        <a:lumMod val="60000"/>
                        <a:lumOff val="40000"/>
                      </a:schemeClr>
                    </a:solidFill>
                  </a:tcPr>
                </a:tc>
                <a:tc>
                  <a:txBody>
                    <a:bodyPr/>
                    <a:lstStyle/>
                    <a:p>
                      <a:pPr algn="ctr"/>
                      <a:r>
                        <a:rPr lang="ro-RO" sz="1200" b="1" i="0" u="none" strike="noStrike" cap="none" spc="0" baseline="0" dirty="0" smtClean="0">
                          <a:ln>
                            <a:noFill/>
                          </a:ln>
                          <a:solidFill>
                            <a:schemeClr val="tx1"/>
                          </a:solidFill>
                          <a:uFillTx/>
                          <a:latin typeface="+mn-lt"/>
                          <a:ea typeface="+mn-ea"/>
                          <a:cs typeface="+mn-cs"/>
                          <a:sym typeface="Roboto Condensed"/>
                        </a:rPr>
                        <a:t>Responsabili</a:t>
                      </a:r>
                      <a:endParaRPr lang="ru-RU" b="1" dirty="0"/>
                    </a:p>
                  </a:txBody>
                  <a:tcPr>
                    <a:solidFill>
                      <a:schemeClr val="accent5">
                        <a:lumMod val="60000"/>
                        <a:lumOff val="40000"/>
                      </a:schemeClr>
                    </a:solidFill>
                  </a:tcPr>
                </a:tc>
                <a:tc>
                  <a:txBody>
                    <a:bodyPr/>
                    <a:lstStyle/>
                    <a:p>
                      <a:pPr algn="ctr"/>
                      <a:r>
                        <a:rPr lang="ro-RO" sz="1200" b="1" i="0" u="none" strike="noStrike" cap="none" spc="0" baseline="0" dirty="0" smtClean="0">
                          <a:ln>
                            <a:noFill/>
                          </a:ln>
                          <a:solidFill>
                            <a:schemeClr val="tx1"/>
                          </a:solidFill>
                          <a:uFillTx/>
                          <a:latin typeface="+mn-lt"/>
                          <a:ea typeface="+mn-ea"/>
                          <a:cs typeface="+mn-cs"/>
                          <a:sym typeface="Roboto Condensed"/>
                        </a:rPr>
                        <a:t>Riscuri</a:t>
                      </a:r>
                      <a:endParaRPr lang="ru-RU" b="1" dirty="0"/>
                    </a:p>
                  </a:txBody>
                  <a:tcPr>
                    <a:solidFill>
                      <a:schemeClr val="accent5">
                        <a:lumMod val="60000"/>
                        <a:lumOff val="40000"/>
                      </a:schemeClr>
                    </a:solidFill>
                  </a:tcPr>
                </a:tc>
              </a:tr>
              <a:tr h="1051388">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A actualiza anual, până la sfârșitul lunii februarie, materialele promoționale ale catedrelor (inclusiv ale Catedrei militare), facultăților, Universității</a:t>
                      </a:r>
                      <a:endParaRPr lang="ru-RU" dirty="0"/>
                    </a:p>
                  </a:txBody>
                  <a:tcPr/>
                </a:tc>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Numărul de materiale de promovare a imaginii USARB actualizate anual</a:t>
                      </a:r>
                      <a:endParaRPr lang="ru-RU" dirty="0"/>
                    </a:p>
                  </a:txBody>
                  <a:tcPr/>
                </a:tc>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Februarie 2023;</a:t>
                      </a:r>
                      <a:endParaRPr lang="ru-RU" sz="1200" b="1" i="0" u="none" strike="noStrike" cap="none" spc="0" baseline="0" dirty="0" smtClean="0">
                        <a:ln>
                          <a:noFill/>
                        </a:ln>
                        <a:solidFill>
                          <a:schemeClr val="tx1"/>
                        </a:solidFill>
                        <a:uFillTx/>
                        <a:latin typeface="+mn-lt"/>
                        <a:ea typeface="+mn-ea"/>
                        <a:cs typeface="+mn-cs"/>
                        <a:sym typeface="Roboto Condensed"/>
                      </a:endParaRPr>
                    </a:p>
                    <a:p>
                      <a:pPr algn="just"/>
                      <a:r>
                        <a:rPr lang="ro-RO" sz="1200" b="1" i="0" u="none" strike="noStrike" cap="none" spc="0" baseline="0" dirty="0" smtClean="0">
                          <a:ln>
                            <a:noFill/>
                          </a:ln>
                          <a:solidFill>
                            <a:schemeClr val="tx1"/>
                          </a:solidFill>
                          <a:uFillTx/>
                          <a:latin typeface="+mn-lt"/>
                          <a:ea typeface="+mn-ea"/>
                          <a:cs typeface="+mn-cs"/>
                          <a:sym typeface="Roboto Condensed"/>
                        </a:rPr>
                        <a:t>Februarie 2024</a:t>
                      </a:r>
                      <a:endParaRPr lang="ru-RU" dirty="0"/>
                    </a:p>
                  </a:txBody>
                  <a:tcPr/>
                </a:tc>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Șefii de catedră, decanii facultăților, prim-prorectorul pentru activitate didactică, șeful Centrului de formare profesională continuă</a:t>
                      </a:r>
                      <a:endParaRPr lang="ru-RU" dirty="0"/>
                    </a:p>
                  </a:txBody>
                  <a:tcPr/>
                </a:tc>
                <a:tc rowSpan="2">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Situația demografică din Republica Moldova;</a:t>
                      </a:r>
                      <a:endParaRPr lang="ru-RU" sz="1200" b="1" i="0" u="none" strike="noStrike" cap="none" spc="0" baseline="0" dirty="0" smtClean="0">
                        <a:ln>
                          <a:noFill/>
                        </a:ln>
                        <a:solidFill>
                          <a:schemeClr val="tx1"/>
                        </a:solidFill>
                        <a:uFillTx/>
                        <a:latin typeface="+mn-lt"/>
                        <a:ea typeface="+mn-ea"/>
                        <a:cs typeface="+mn-cs"/>
                        <a:sym typeface="Roboto Condensed"/>
                      </a:endParaRPr>
                    </a:p>
                    <a:p>
                      <a:pPr algn="just"/>
                      <a:r>
                        <a:rPr lang="ro-RO" sz="1200" b="1" i="0" u="none" strike="noStrike" cap="none" spc="0" baseline="0" dirty="0" smtClean="0">
                          <a:ln>
                            <a:noFill/>
                          </a:ln>
                          <a:solidFill>
                            <a:schemeClr val="tx1"/>
                          </a:solidFill>
                          <a:uFillTx/>
                          <a:latin typeface="+mn-lt"/>
                          <a:ea typeface="+mn-ea"/>
                          <a:cs typeface="+mn-cs"/>
                          <a:sym typeface="Roboto Condensed"/>
                        </a:rPr>
                        <a:t>Atragerea studenților de către instituții de învățământ superior de peste hotare prin acordarea de burse și locuri cu finanțarea de la bugetul de stat.</a:t>
                      </a:r>
                      <a:endParaRPr lang="ru-RU" dirty="0"/>
                    </a:p>
                  </a:txBody>
                  <a:tcPr/>
                </a:tc>
              </a:tr>
              <a:tr h="1051388">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A organiza anual evenimente de promovare a ofertei educaționale și </a:t>
                      </a:r>
                      <a:r>
                        <a:rPr lang="ro-RO" sz="1200" b="1" i="0" u="none" strike="noStrike" cap="none" spc="0" baseline="0" dirty="0" smtClean="0">
                          <a:ln>
                            <a:noFill/>
                          </a:ln>
                          <a:solidFill>
                            <a:schemeClr val="tx1"/>
                          </a:solidFill>
                          <a:uFillTx/>
                          <a:latin typeface="+mn-lt"/>
                          <a:ea typeface="+mn-ea"/>
                          <a:cs typeface="+mn-cs"/>
                          <a:sym typeface="Roboto Condensed"/>
                        </a:rPr>
                        <a:t>sesiuni </a:t>
                      </a:r>
                      <a:r>
                        <a:rPr lang="ro-RO" sz="1200" b="1" i="0" u="none" strike="noStrike" cap="none" spc="0" baseline="0" dirty="0" smtClean="0">
                          <a:ln>
                            <a:noFill/>
                          </a:ln>
                          <a:solidFill>
                            <a:schemeClr val="tx1"/>
                          </a:solidFill>
                          <a:uFillTx/>
                          <a:latin typeface="+mn-lt"/>
                          <a:ea typeface="+mn-ea"/>
                          <a:cs typeface="+mn-cs"/>
                          <a:sym typeface="Roboto Condensed"/>
                        </a:rPr>
                        <a:t>de ghidare în carieră </a:t>
                      </a:r>
                      <a:endParaRPr lang="ru-RU" dirty="0"/>
                    </a:p>
                  </a:txBody>
                  <a:tcPr/>
                </a:tc>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Numărul de participanți la eveniment; Numărul de sesiuni organizate și numărul de participanți</a:t>
                      </a:r>
                      <a:endParaRPr lang="ru-RU" dirty="0"/>
                    </a:p>
                  </a:txBody>
                  <a:tcPr/>
                </a:tc>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Pe parcursul anului de studii</a:t>
                      </a:r>
                      <a:endParaRPr lang="ru-RU" dirty="0"/>
                    </a:p>
                  </a:txBody>
                  <a:tcPr/>
                </a:tc>
                <a:tc>
                  <a:txBody>
                    <a:bodyPr/>
                    <a:lstStyle/>
                    <a:p>
                      <a:pPr algn="just"/>
                      <a:r>
                        <a:rPr lang="ro-RO" sz="1200" b="1" i="0" u="none" strike="noStrike" cap="none" spc="0" baseline="0" dirty="0" smtClean="0">
                          <a:ln>
                            <a:noFill/>
                          </a:ln>
                          <a:solidFill>
                            <a:schemeClr val="tx1"/>
                          </a:solidFill>
                          <a:uFillTx/>
                          <a:latin typeface="+mn-lt"/>
                          <a:ea typeface="+mn-ea"/>
                          <a:cs typeface="+mn-cs"/>
                          <a:sym typeface="Roboto Condensed"/>
                        </a:rPr>
                        <a:t>Șeful Secției pentru educație, cultură și viață studențească, decanii facultăților; președintele ASUSARB</a:t>
                      </a:r>
                      <a:endParaRPr lang="ru-RU" dirty="0"/>
                    </a:p>
                  </a:txBody>
                  <a:tcPr/>
                </a:tc>
                <a:tc vMerge="1">
                  <a:txBody>
                    <a:bodyPr/>
                    <a:lstStyle/>
                    <a:p>
                      <a:endParaRPr lang="ru-RU" dirty="0"/>
                    </a:p>
                  </a:txBody>
                  <a:tcPr/>
                </a:tc>
              </a:tr>
            </a:tbl>
          </a:graphicData>
        </a:graphic>
      </p:graphicFrame>
      <p:pic>
        <p:nvPicPr>
          <p:cNvPr id="6" name="Picture 6" descr="Picture 6"/>
          <p:cNvPicPr>
            <a:picLocks noChangeAspect="1"/>
          </p:cNvPicPr>
          <p:nvPr/>
        </p:nvPicPr>
        <p:blipFill>
          <a:blip r:embed="rId2" cstate="print"/>
          <a:stretch>
            <a:fillRect/>
          </a:stretch>
        </p:blipFill>
        <p:spPr>
          <a:xfrm>
            <a:off x="5106262" y="563230"/>
            <a:ext cx="1656184" cy="479458"/>
          </a:xfrm>
          <a:prstGeom prst="rect">
            <a:avLst/>
          </a:prstGeom>
          <a:ln w="12700">
            <a:miter lim="400000"/>
          </a:ln>
        </p:spPr>
      </p:pic>
      <p:pic>
        <p:nvPicPr>
          <p:cNvPr id="7" name="Рисунок 24" descr="Рисунок 24"/>
          <p:cNvPicPr>
            <a:picLocks noChangeAspect="1"/>
          </p:cNvPicPr>
          <p:nvPr/>
        </p:nvPicPr>
        <p:blipFill>
          <a:blip r:embed="rId3" cstate="print"/>
          <a:stretch>
            <a:fillRect/>
          </a:stretch>
        </p:blipFill>
        <p:spPr>
          <a:xfrm>
            <a:off x="7538225" y="123478"/>
            <a:ext cx="1432594" cy="1119013"/>
          </a:xfrm>
          <a:prstGeom prst="rect">
            <a:avLst/>
          </a:prstGeom>
          <a:ln w="12700">
            <a:miter lim="400000"/>
          </a:ln>
        </p:spPr>
      </p:pic>
      <p:pic>
        <p:nvPicPr>
          <p:cNvPr id="8" name="Picture 21">
            <a:extLst>
              <a:ext uri="{FF2B5EF4-FFF2-40B4-BE49-F238E27FC236}">
                <a16:creationId xmlns:a16="http://schemas.microsoft.com/office/drawing/2014/main" xmlns="" id="{5BB1A9C1-1262-4422-BB9A-320DFBC1548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99878" y="421900"/>
            <a:ext cx="1198226" cy="727360"/>
          </a:xfrm>
          <a:prstGeom prst="rect">
            <a:avLst/>
          </a:prstGeom>
          <a:noFill/>
          <a:ln>
            <a:noFill/>
          </a:ln>
        </p:spPr>
      </p:pic>
    </p:spTree>
  </p:cSld>
  <p:clrMapOvr>
    <a:masterClrMapping/>
  </p:clrMapOvr>
  <p:transition spd="med"/>
</p:sld>
</file>

<file path=ppt/theme/theme1.xml><?xml version="1.0" encoding="utf-8"?>
<a:theme xmlns:a="http://schemas.openxmlformats.org/drawingml/2006/main" name="Salerio template">
  <a:themeElements>
    <a:clrScheme name="Salerio template">
      <a:dk1>
        <a:srgbClr val="263248"/>
      </a:dk1>
      <a:lt1>
        <a:srgbClr val="FFFFFF"/>
      </a:lt1>
      <a:dk2>
        <a:srgbClr val="A7A7A7"/>
      </a:dk2>
      <a:lt2>
        <a:srgbClr val="535353"/>
      </a:lt2>
      <a:accent1>
        <a:srgbClr val="3F5378"/>
      </a:accent1>
      <a:accent2>
        <a:srgbClr val="263248"/>
      </a:accent2>
      <a:accent3>
        <a:srgbClr val="92A8C8"/>
      </a:accent3>
      <a:accent4>
        <a:srgbClr val="C7D3E6"/>
      </a:accent4>
      <a:accent5>
        <a:srgbClr val="FF9800"/>
      </a:accent5>
      <a:accent6>
        <a:srgbClr val="D26F00"/>
      </a:accent6>
      <a:hlink>
        <a:srgbClr val="0000FF"/>
      </a:hlink>
      <a:folHlink>
        <a:srgbClr val="FF00FF"/>
      </a:folHlink>
    </a:clrScheme>
    <a:fontScheme name="Salerio template">
      <a:majorFont>
        <a:latin typeface="Helvetica"/>
        <a:ea typeface="Helvetica"/>
        <a:cs typeface="Helvetica"/>
      </a:majorFont>
      <a:minorFont>
        <a:latin typeface="Arial"/>
        <a:ea typeface="Arial"/>
        <a:cs typeface="Arial"/>
      </a:minorFont>
    </a:fontScheme>
    <a:fmtScheme name="Salerio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lerio template">
  <a:themeElements>
    <a:clrScheme name="Salerio template">
      <a:dk1>
        <a:srgbClr val="000000"/>
      </a:dk1>
      <a:lt1>
        <a:srgbClr val="FFFFFF"/>
      </a:lt1>
      <a:dk2>
        <a:srgbClr val="A7A7A7"/>
      </a:dk2>
      <a:lt2>
        <a:srgbClr val="535353"/>
      </a:lt2>
      <a:accent1>
        <a:srgbClr val="3F5378"/>
      </a:accent1>
      <a:accent2>
        <a:srgbClr val="263248"/>
      </a:accent2>
      <a:accent3>
        <a:srgbClr val="92A8C8"/>
      </a:accent3>
      <a:accent4>
        <a:srgbClr val="C7D3E6"/>
      </a:accent4>
      <a:accent5>
        <a:srgbClr val="FF9800"/>
      </a:accent5>
      <a:accent6>
        <a:srgbClr val="D26F00"/>
      </a:accent6>
      <a:hlink>
        <a:srgbClr val="0000FF"/>
      </a:hlink>
      <a:folHlink>
        <a:srgbClr val="FF00FF"/>
      </a:folHlink>
    </a:clrScheme>
    <a:fontScheme name="Salerio template">
      <a:majorFont>
        <a:latin typeface="Helvetica"/>
        <a:ea typeface="Helvetica"/>
        <a:cs typeface="Helvetica"/>
      </a:majorFont>
      <a:minorFont>
        <a:latin typeface="Arial"/>
        <a:ea typeface="Arial"/>
        <a:cs typeface="Arial"/>
      </a:minorFont>
    </a:fontScheme>
    <a:fmtScheme name="Salerio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1213</Words>
  <Application>Microsoft Office PowerPoint</Application>
  <PresentationFormat>Экран (16:9)</PresentationFormat>
  <Paragraphs>111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Salerio template</vt:lpstr>
      <vt:lpstr>Project acronym: QFORTE Project title: QFORTE - Enhancement of Quality Assurance in Higher Education System in Moldova (Ref. nr.: 618742-EPP-1-2020-1-MD-EPPKA2-CBHE-SP)   WP3: Advancement of university integrative function on QA. Quality assurance strategy at USARB   4th Consortium meeting  7th February 2023, Chisinau</vt:lpstr>
      <vt:lpstr>Acte normative</vt:lpstr>
      <vt:lpstr>Strategia privind asigurarea calității în cadrul USARB </vt:lpstr>
      <vt:lpstr>Strategia privind asigurarea calității în cadrul  USARB pentru perioada 2022-2024</vt:lpstr>
      <vt:lpstr>Strategia privind asigurarea calității STRUCTURĂ</vt:lpstr>
      <vt:lpstr>SCOP</vt:lpstr>
      <vt:lpstr>Etapele monitorizării procesului de implementare a Planului de acțiuni </vt:lpstr>
      <vt:lpstr>Direcția strategică de acțiune: EDUCAȚIE</vt:lpstr>
      <vt:lpstr>Obiectiv strategic 1.1. Atragerea și admiterea la studii a unui număr cât mai mare de beneficiari ai programelor educaționale USARB </vt:lpstr>
      <vt:lpstr>REALIZĂRI</vt:lpstr>
      <vt:lpstr>ACȚIUNI</vt:lpstr>
      <vt:lpstr>Obiectiv strategic 1.2. Creșterea eficienței  și competitivității procesului de învățământ</vt:lpstr>
      <vt:lpstr>CERCETAREA ȘTIINȚIFICĂ, ACTIVITĂȚI DE INOVARE-DEZVOLTARE ȘI TRANSFER TEHNOLOGIC</vt:lpstr>
      <vt:lpstr>COMUNITATEA ACADEMICĂ USARB</vt:lpstr>
      <vt:lpstr>INTERNAȚIONALIZAREA ACADEMICĂ INSTITUȚIONALĂ</vt:lpstr>
      <vt:lpstr>MANAGEMENTUL CALITĂȚII </vt:lpstr>
      <vt:lpstr>RELAȚIA CU SOCIETATEA</vt:lpstr>
      <vt:lpstr>PLAN DE ACȚIUNI</vt:lpstr>
      <vt:lpstr>PROVOCĂRI în implementare</vt:lpstr>
      <vt:lpstr>RESPONSABILITATE</vt:lpstr>
      <vt:lpstr>RECUNOȘTINȚĂ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acronym: QFORTE Project title: QFORTE - Enhancement of Quality Assurance in Higher Education System in Moldova (Ref. nr.: 618742-EPP-1-2020-1-MD-EPPKA2-CBHE-SP)   The title: QFORTE’s achievements and obstacles for project’s activities implementation at the Ministry of Education and Research     Monitoring 29 October, 2021</dc:title>
  <dc:creator>VeliscoN</dc:creator>
  <cp:lastModifiedBy>Windows User</cp:lastModifiedBy>
  <cp:revision>56</cp:revision>
  <cp:lastPrinted>2022-01-28T13:09:12Z</cp:lastPrinted>
  <dcterms:modified xsi:type="dcterms:W3CDTF">2023-02-07T08:05:53Z</dcterms:modified>
</cp:coreProperties>
</file>