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7" r:id="rId2"/>
    <p:sldId id="257" r:id="rId3"/>
    <p:sldId id="258" r:id="rId4"/>
    <p:sldId id="281" r:id="rId5"/>
    <p:sldId id="282" r:id="rId6"/>
    <p:sldId id="280" r:id="rId7"/>
    <p:sldId id="279" r:id="rId8"/>
    <p:sldId id="283" r:id="rId9"/>
    <p:sldId id="285" r:id="rId10"/>
    <p:sldId id="284" r:id="rId11"/>
    <p:sldId id="276" r:id="rId12"/>
  </p:sldIdLst>
  <p:sldSz cx="6858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134937" marR="0" indent="-134937" algn="l" defTabSz="457200" rtl="0" fontAlgn="auto" latinLnBrk="0" hangingPunct="0">
      <a:lnSpc>
        <a:spcPct val="100000"/>
      </a:lnSpc>
      <a:spcBef>
        <a:spcPts val="200"/>
      </a:spcBef>
      <a:spcAft>
        <a:spcPts val="0"/>
      </a:spcAft>
      <a:buClr>
        <a:srgbClr val="D8413E"/>
      </a:buClr>
      <a:buSzPct val="100000"/>
      <a:buFont typeface="Symbol"/>
      <a:buChar char="-"/>
      <a:tabLst/>
      <a:defRPr kumimoji="0" sz="900" b="0" i="0" u="none" strike="noStrike" cap="none" spc="0" normalizeH="0" baseline="0">
        <a:ln>
          <a:noFill/>
        </a:ln>
        <a:solidFill>
          <a:srgbClr val="A9A9A9"/>
        </a:solidFill>
        <a:effectLst/>
        <a:uFillTx/>
        <a:latin typeface="+mj-lt"/>
        <a:ea typeface="+mj-ea"/>
        <a:cs typeface="+mj-cs"/>
        <a:sym typeface="Arial"/>
      </a:defRPr>
    </a:lvl1pPr>
    <a:lvl2pPr marL="601860" marR="0" indent="-144660" algn="l" defTabSz="457200" rtl="0" fontAlgn="auto" latinLnBrk="0" hangingPunct="0">
      <a:lnSpc>
        <a:spcPct val="100000"/>
      </a:lnSpc>
      <a:spcBef>
        <a:spcPts val="200"/>
      </a:spcBef>
      <a:spcAft>
        <a:spcPts val="0"/>
      </a:spcAft>
      <a:buClr>
        <a:srgbClr val="D8413E"/>
      </a:buClr>
      <a:buSzPct val="100000"/>
      <a:buFont typeface="Symbol"/>
      <a:buAutoNum type="romanUcParenBoth"/>
      <a:tabLst/>
      <a:defRPr kumimoji="0" sz="900" b="0" i="0" u="none" strike="noStrike" cap="none" spc="0" normalizeH="0" baseline="0">
        <a:ln>
          <a:noFill/>
        </a:ln>
        <a:solidFill>
          <a:srgbClr val="A9A9A9"/>
        </a:solidFill>
        <a:effectLst/>
        <a:uFillTx/>
        <a:latin typeface="+mj-lt"/>
        <a:ea typeface="+mj-ea"/>
        <a:cs typeface="+mj-cs"/>
        <a:sym typeface="Arial"/>
      </a:defRPr>
    </a:lvl2pPr>
    <a:lvl3pPr marL="1052810" marR="0" indent="-138410" algn="l" defTabSz="457200" rtl="0" fontAlgn="auto" latinLnBrk="0" hangingPunct="0">
      <a:lnSpc>
        <a:spcPct val="100000"/>
      </a:lnSpc>
      <a:spcBef>
        <a:spcPts val="200"/>
      </a:spcBef>
      <a:spcAft>
        <a:spcPts val="0"/>
      </a:spcAft>
      <a:buClr>
        <a:srgbClr val="D8413E"/>
      </a:buClr>
      <a:buSzPct val="100000"/>
      <a:buFont typeface="Symbol"/>
      <a:buAutoNum type="romanUcParenBoth"/>
      <a:tabLst/>
      <a:defRPr kumimoji="0" sz="900" b="0" i="0" u="none" strike="noStrike" cap="none" spc="0" normalizeH="0" baseline="0">
        <a:ln>
          <a:noFill/>
        </a:ln>
        <a:solidFill>
          <a:srgbClr val="A9A9A9"/>
        </a:solidFill>
        <a:effectLst/>
        <a:uFillTx/>
        <a:latin typeface="+mj-lt"/>
        <a:ea typeface="+mj-ea"/>
        <a:cs typeface="+mj-cs"/>
        <a:sym typeface="Arial"/>
      </a:defRPr>
    </a:lvl3pPr>
    <a:lvl4pPr marL="1510010" marR="0" indent="-138410" algn="l" defTabSz="457200" rtl="0" fontAlgn="auto" latinLnBrk="0" hangingPunct="0">
      <a:lnSpc>
        <a:spcPct val="100000"/>
      </a:lnSpc>
      <a:spcBef>
        <a:spcPts val="200"/>
      </a:spcBef>
      <a:spcAft>
        <a:spcPts val="0"/>
      </a:spcAft>
      <a:buClr>
        <a:srgbClr val="D8413E"/>
      </a:buClr>
      <a:buSzPct val="100000"/>
      <a:buFont typeface="Symbol"/>
      <a:buAutoNum type="romanUcParenBoth"/>
      <a:tabLst/>
      <a:defRPr kumimoji="0" sz="900" b="0" i="0" u="none" strike="noStrike" cap="none" spc="0" normalizeH="0" baseline="0">
        <a:ln>
          <a:noFill/>
        </a:ln>
        <a:solidFill>
          <a:srgbClr val="A9A9A9"/>
        </a:solidFill>
        <a:effectLst/>
        <a:uFillTx/>
        <a:latin typeface="+mj-lt"/>
        <a:ea typeface="+mj-ea"/>
        <a:cs typeface="+mj-cs"/>
        <a:sym typeface="Arial"/>
      </a:defRPr>
    </a:lvl4pPr>
    <a:lvl5pPr marL="1960959" marR="0" indent="-132159" algn="l" defTabSz="457200" rtl="0" fontAlgn="auto" latinLnBrk="0" hangingPunct="0">
      <a:lnSpc>
        <a:spcPct val="100000"/>
      </a:lnSpc>
      <a:spcBef>
        <a:spcPts val="200"/>
      </a:spcBef>
      <a:spcAft>
        <a:spcPts val="0"/>
      </a:spcAft>
      <a:buClr>
        <a:srgbClr val="D8413E"/>
      </a:buClr>
      <a:buSzPct val="100000"/>
      <a:buFont typeface="Symbol"/>
      <a:buAutoNum type="romanUcParenBoth"/>
      <a:tabLst/>
      <a:defRPr kumimoji="0" sz="900" b="0" i="0" u="none" strike="noStrike" cap="none" spc="0" normalizeH="0" baseline="0">
        <a:ln>
          <a:noFill/>
        </a:ln>
        <a:solidFill>
          <a:srgbClr val="A9A9A9"/>
        </a:solidFill>
        <a:effectLst/>
        <a:uFillTx/>
        <a:latin typeface="+mj-lt"/>
        <a:ea typeface="+mj-ea"/>
        <a:cs typeface="+mj-cs"/>
        <a:sym typeface="Arial"/>
      </a:defRPr>
    </a:lvl5pPr>
    <a:lvl6pPr marL="2388870" marR="0" indent="-102870" algn="l" defTabSz="457200" rtl="0" fontAlgn="auto" latinLnBrk="0" hangingPunct="0">
      <a:lnSpc>
        <a:spcPct val="100000"/>
      </a:lnSpc>
      <a:spcBef>
        <a:spcPts val="200"/>
      </a:spcBef>
      <a:spcAft>
        <a:spcPts val="0"/>
      </a:spcAft>
      <a:buClr>
        <a:srgbClr val="D8413E"/>
      </a:buClr>
      <a:buSzPct val="100000"/>
      <a:buFont typeface="Symbol"/>
      <a:buChar char="·"/>
      <a:tabLst/>
      <a:defRPr kumimoji="0" sz="900" b="0" i="0" u="none" strike="noStrike" cap="none" spc="0" normalizeH="0" baseline="0">
        <a:ln>
          <a:noFill/>
        </a:ln>
        <a:solidFill>
          <a:srgbClr val="A9A9A9"/>
        </a:solidFill>
        <a:effectLst/>
        <a:uFillTx/>
        <a:latin typeface="+mj-lt"/>
        <a:ea typeface="+mj-ea"/>
        <a:cs typeface="+mj-cs"/>
        <a:sym typeface="Arial"/>
      </a:defRPr>
    </a:lvl6pPr>
    <a:lvl7pPr marL="2846070" marR="0" indent="-102870" algn="l" defTabSz="457200" rtl="0" fontAlgn="auto" latinLnBrk="0" hangingPunct="0">
      <a:lnSpc>
        <a:spcPct val="100000"/>
      </a:lnSpc>
      <a:spcBef>
        <a:spcPts val="200"/>
      </a:spcBef>
      <a:spcAft>
        <a:spcPts val="0"/>
      </a:spcAft>
      <a:buClr>
        <a:srgbClr val="D8413E"/>
      </a:buClr>
      <a:buSzPct val="100000"/>
      <a:buFont typeface="Symbol"/>
      <a:buChar char="·"/>
      <a:tabLst/>
      <a:defRPr kumimoji="0" sz="900" b="0" i="0" u="none" strike="noStrike" cap="none" spc="0" normalizeH="0" baseline="0">
        <a:ln>
          <a:noFill/>
        </a:ln>
        <a:solidFill>
          <a:srgbClr val="A9A9A9"/>
        </a:solidFill>
        <a:effectLst/>
        <a:uFillTx/>
        <a:latin typeface="+mj-lt"/>
        <a:ea typeface="+mj-ea"/>
        <a:cs typeface="+mj-cs"/>
        <a:sym typeface="Arial"/>
      </a:defRPr>
    </a:lvl7pPr>
    <a:lvl8pPr marL="3303270" marR="0" indent="-102870" algn="l" defTabSz="457200" rtl="0" fontAlgn="auto" latinLnBrk="0" hangingPunct="0">
      <a:lnSpc>
        <a:spcPct val="100000"/>
      </a:lnSpc>
      <a:spcBef>
        <a:spcPts val="200"/>
      </a:spcBef>
      <a:spcAft>
        <a:spcPts val="0"/>
      </a:spcAft>
      <a:buClr>
        <a:srgbClr val="D8413E"/>
      </a:buClr>
      <a:buSzPct val="100000"/>
      <a:buFont typeface="Symbol"/>
      <a:buChar char="·"/>
      <a:tabLst/>
      <a:defRPr kumimoji="0" sz="900" b="0" i="0" u="none" strike="noStrike" cap="none" spc="0" normalizeH="0" baseline="0">
        <a:ln>
          <a:noFill/>
        </a:ln>
        <a:solidFill>
          <a:srgbClr val="A9A9A9"/>
        </a:solidFill>
        <a:effectLst/>
        <a:uFillTx/>
        <a:latin typeface="+mj-lt"/>
        <a:ea typeface="+mj-ea"/>
        <a:cs typeface="+mj-cs"/>
        <a:sym typeface="Arial"/>
      </a:defRPr>
    </a:lvl8pPr>
    <a:lvl9pPr marL="3760470" marR="0" indent="-102870" algn="l" defTabSz="457200" rtl="0" fontAlgn="auto" latinLnBrk="0" hangingPunct="0">
      <a:lnSpc>
        <a:spcPct val="100000"/>
      </a:lnSpc>
      <a:spcBef>
        <a:spcPts val="200"/>
      </a:spcBef>
      <a:spcAft>
        <a:spcPts val="0"/>
      </a:spcAft>
      <a:buClr>
        <a:srgbClr val="D8413E"/>
      </a:buClr>
      <a:buSzPct val="100000"/>
      <a:buFont typeface="Symbol"/>
      <a:buChar char="·"/>
      <a:tabLst/>
      <a:defRPr kumimoji="0" sz="900" b="0" i="0" u="none" strike="noStrike" cap="none" spc="0" normalizeH="0" baseline="0">
        <a:ln>
          <a:noFill/>
        </a:ln>
        <a:solidFill>
          <a:srgbClr val="A9A9A9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CCCB"/>
          </a:solidFill>
        </a:fill>
      </a:tcStyle>
    </a:wholeTbl>
    <a:band2H>
      <a:tcTxStyle/>
      <a:tcStyle>
        <a:tcBdr/>
        <a:fill>
          <a:solidFill>
            <a:srgbClr val="F2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E9EE"/>
          </a:solidFill>
        </a:fill>
      </a:tcStyle>
    </a:wholeTbl>
    <a:band2H>
      <a:tcTxStyle/>
      <a:tcStyle>
        <a:tcBdr/>
        <a:fill>
          <a:solidFill>
            <a:srgbClr val="EDF4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F5F5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11336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chemeClr val="accent6">
              <a:lumOff val="11336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37"/>
  </p:normalViewPr>
  <p:slideViewPr>
    <p:cSldViewPr snapToGrid="0" snapToObjects="1">
      <p:cViewPr varScale="1">
        <p:scale>
          <a:sx n="104" d="100"/>
          <a:sy n="104" d="100"/>
        </p:scale>
        <p:origin x="174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4" descr="Grafik 4"/>
          <p:cNvPicPr>
            <a:picLocks noChangeAspect="1"/>
          </p:cNvPicPr>
          <p:nvPr/>
        </p:nvPicPr>
        <p:blipFill>
          <a:blip r:embed="rId2"/>
          <a:srcRect r="27417"/>
          <a:stretch>
            <a:fillRect/>
          </a:stretch>
        </p:blipFill>
        <p:spPr>
          <a:xfrm>
            <a:off x="4458553" y="0"/>
            <a:ext cx="2406272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Grafik 7" descr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19" y="4769365"/>
            <a:ext cx="547324" cy="32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Gerade Verbindung 10"/>
          <p:cNvSpPr/>
          <p:nvPr/>
        </p:nvSpPr>
        <p:spPr>
          <a:xfrm>
            <a:off x="341119" y="4713670"/>
            <a:ext cx="4468962" cy="1"/>
          </a:xfrm>
          <a:prstGeom prst="line">
            <a:avLst/>
          </a:prstGeom>
          <a:ln w="3175">
            <a:solidFill>
              <a:srgbClr val="D8413E"/>
            </a:solidFill>
          </a:ln>
        </p:spPr>
        <p:txBody>
          <a:bodyPr lIns="45719" rIns="45719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3" name="Outline"/>
          <p:cNvSpPr txBox="1"/>
          <p:nvPr/>
        </p:nvSpPr>
        <p:spPr>
          <a:xfrm>
            <a:off x="355599" y="1498600"/>
            <a:ext cx="6195717" cy="568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700" b="1">
                <a:solidFill>
                  <a:srgbClr val="000000"/>
                </a:solidFill>
              </a:defRPr>
            </a:lvl1pPr>
          </a:lstStyle>
          <a:p>
            <a:r>
              <a:t>Outline</a:t>
            </a:r>
          </a:p>
        </p:txBody>
      </p:sp>
      <p:sp>
        <p:nvSpPr>
          <p:cNvPr id="3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3314700" y="4627562"/>
            <a:ext cx="1600200" cy="2794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2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rafik 20" descr="Grafi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19" y="4769365"/>
            <a:ext cx="547324" cy="32400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Gerade Verbindung 10"/>
          <p:cNvSpPr/>
          <p:nvPr/>
        </p:nvSpPr>
        <p:spPr>
          <a:xfrm>
            <a:off x="341120" y="4713670"/>
            <a:ext cx="6207608" cy="1"/>
          </a:xfrm>
          <a:prstGeom prst="line">
            <a:avLst/>
          </a:prstGeom>
          <a:ln w="3175">
            <a:solidFill>
              <a:srgbClr val="D8413E"/>
            </a:solidFill>
          </a:ln>
        </p:spPr>
        <p:txBody>
          <a:bodyPr lIns="45719" rIns="45719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3" name="Textfeld 23"/>
          <p:cNvSpPr txBox="1"/>
          <p:nvPr/>
        </p:nvSpPr>
        <p:spPr>
          <a:xfrm>
            <a:off x="1025765" y="4850081"/>
            <a:ext cx="4422007" cy="1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700">
                <a:solidFill>
                  <a:schemeClr val="accent4"/>
                </a:solidFill>
              </a:defRPr>
            </a:lvl1pPr>
          </a:lstStyle>
          <a:p>
            <a:r>
              <a:t>Fakultät für Sozialwissenschaften und Philosophie</a:t>
            </a:r>
          </a:p>
        </p:txBody>
      </p:sp>
      <p:sp>
        <p:nvSpPr>
          <p:cNvPr id="6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5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7" name="Gerade Verbindung 9"/>
          <p:cNvSpPr/>
          <p:nvPr/>
        </p:nvSpPr>
        <p:spPr>
          <a:xfrm>
            <a:off x="-1" y="155575"/>
            <a:ext cx="295277" cy="0"/>
          </a:xfrm>
          <a:prstGeom prst="line">
            <a:avLst/>
          </a:prstGeom>
          <a:ln w="3175">
            <a:solidFill>
              <a:schemeClr val="accent4"/>
            </a:solidFill>
          </a:ln>
        </p:spPr>
        <p:txBody>
          <a:bodyPr lIns="45719" rIns="45719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Bild 9" descr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492" y="-102592"/>
            <a:ext cx="2643189" cy="526393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eltext"/>
          <p:cNvSpPr txBox="1">
            <a:spLocks noGrp="1"/>
          </p:cNvSpPr>
          <p:nvPr>
            <p:ph type="title"/>
          </p:nvPr>
        </p:nvSpPr>
        <p:spPr>
          <a:xfrm>
            <a:off x="324922" y="2078847"/>
            <a:ext cx="5680524" cy="562754"/>
          </a:xfrm>
          <a:prstGeom prst="rect">
            <a:avLst/>
          </a:prstGeom>
        </p:spPr>
        <p:txBody>
          <a:bodyPr anchor="t"/>
          <a:lstStyle>
            <a:lvl1pPr>
              <a:defRPr sz="2200"/>
            </a:lvl1pPr>
          </a:lstStyle>
          <a:p>
            <a:r>
              <a:t>Titeltext</a:t>
            </a:r>
          </a:p>
        </p:txBody>
      </p:sp>
      <p:grpSp>
        <p:nvGrpSpPr>
          <p:cNvPr id="107" name="Gruppieren"/>
          <p:cNvGrpSpPr/>
          <p:nvPr/>
        </p:nvGrpSpPr>
        <p:grpSpPr>
          <a:xfrm>
            <a:off x="328411" y="248757"/>
            <a:ext cx="2710457" cy="1099966"/>
            <a:chOff x="0" y="0"/>
            <a:chExt cx="2710455" cy="1099965"/>
          </a:xfrm>
        </p:grpSpPr>
        <p:pic>
          <p:nvPicPr>
            <p:cNvPr id="105" name="Grafik 3" descr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563224" cy="829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SZ_Fakultät_jpg.jpg" descr="SZ_Fakultät_jpg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289" y="806781"/>
              <a:ext cx="1680167" cy="2931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3314700" y="4627562"/>
            <a:ext cx="1600200" cy="2794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erade Verbindung 9"/>
          <p:cNvSpPr/>
          <p:nvPr/>
        </p:nvSpPr>
        <p:spPr>
          <a:xfrm>
            <a:off x="0" y="155575"/>
            <a:ext cx="295276" cy="0"/>
          </a:xfrm>
          <a:prstGeom prst="line">
            <a:avLst/>
          </a:prstGeom>
          <a:ln w="3175">
            <a:solidFill>
              <a:schemeClr val="accent4"/>
            </a:solidFill>
          </a:ln>
        </p:spPr>
        <p:txBody>
          <a:bodyPr lIns="45719" rIns="45719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116" name="Grafik 20" descr="Grafi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9" y="4769365"/>
            <a:ext cx="547324" cy="32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feld 21"/>
          <p:cNvSpPr txBox="1"/>
          <p:nvPr/>
        </p:nvSpPr>
        <p:spPr>
          <a:xfrm>
            <a:off x="333374" y="86170"/>
            <a:ext cx="524318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</a:defRPr>
            </a:pPr>
            <a:r>
              <a:t>Titel der Präsentation </a:t>
            </a:r>
            <a:r>
              <a:rPr b="0"/>
              <a:t>| Untertitel</a:t>
            </a:r>
          </a:p>
        </p:txBody>
      </p:sp>
      <p:sp>
        <p:nvSpPr>
          <p:cNvPr id="118" name="Gerade Verbindung 10"/>
          <p:cNvSpPr/>
          <p:nvPr/>
        </p:nvSpPr>
        <p:spPr>
          <a:xfrm>
            <a:off x="328420" y="4713670"/>
            <a:ext cx="6207608" cy="1"/>
          </a:xfrm>
          <a:prstGeom prst="line">
            <a:avLst/>
          </a:prstGeom>
          <a:ln w="3175">
            <a:solidFill>
              <a:srgbClr val="D8413E"/>
            </a:solidFill>
          </a:ln>
        </p:spPr>
        <p:txBody>
          <a:bodyPr lIns="45719" rIns="45719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19" name="Textfeld 23"/>
          <p:cNvSpPr txBox="1"/>
          <p:nvPr/>
        </p:nvSpPr>
        <p:spPr>
          <a:xfrm>
            <a:off x="1025765" y="4837381"/>
            <a:ext cx="4422007" cy="1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700">
                <a:solidFill>
                  <a:schemeClr val="accent4"/>
                </a:solidFill>
              </a:defRPr>
            </a:lvl1pPr>
          </a:lstStyle>
          <a:p>
            <a:r>
              <a:t>Fakultät für Sozialwissenschaften und Philosophie</a:t>
            </a:r>
          </a:p>
        </p:txBody>
      </p:sp>
      <p:sp>
        <p:nvSpPr>
          <p:cNvPr id="120" name="Titeltext"/>
          <p:cNvSpPr txBox="1">
            <a:spLocks noGrp="1"/>
          </p:cNvSpPr>
          <p:nvPr>
            <p:ph type="title"/>
          </p:nvPr>
        </p:nvSpPr>
        <p:spPr>
          <a:xfrm>
            <a:off x="330200" y="304797"/>
            <a:ext cx="6205828" cy="568328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21" name="Textplatzhalter 7"/>
          <p:cNvSpPr>
            <a:spLocks noGrp="1"/>
          </p:cNvSpPr>
          <p:nvPr>
            <p:ph type="body" sz="quarter" idx="21"/>
          </p:nvPr>
        </p:nvSpPr>
        <p:spPr>
          <a:xfrm>
            <a:off x="330200" y="1063625"/>
            <a:ext cx="6205828" cy="440056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>
              <a:buClrTx/>
              <a:buFontTx/>
            </a:pPr>
            <a:endParaRPr/>
          </a:p>
        </p:txBody>
      </p:sp>
      <p:sp>
        <p:nvSpPr>
          <p:cNvPr id="1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graphicFrame>
        <p:nvGraphicFramePr>
          <p:cNvPr id="123" name="Tabellenplatzhalter 8"/>
          <p:cNvGraphicFramePr/>
          <p:nvPr/>
        </p:nvGraphicFramePr>
        <p:xfrm>
          <a:off x="346472" y="1932008"/>
          <a:ext cx="6172200" cy="234314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1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900">
                          <a:solidFill>
                            <a:srgbClr val="A9A9A9"/>
                          </a:solidFill>
                        </a:defRPr>
                      </a:pPr>
                      <a:endParaRPr/>
                    </a:p>
                  </a:txBody>
                  <a:tcPr marL="45699" marR="45699" marT="45699" marB="45699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Tabellenkopf</a:t>
                      </a:r>
                    </a:p>
                  </a:txBody>
                  <a:tcPr marL="45699" marR="45699" marT="45699" marB="45699" anchor="ctr" horzOverflow="overflow"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Tabellenkopf</a:t>
                      </a:r>
                    </a:p>
                  </a:txBody>
                  <a:tcPr marL="45699" marR="45699" marT="45699" marB="45699" anchor="ctr" horzOverflow="overflow"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Tabellenkopf</a:t>
                      </a:r>
                    </a:p>
                  </a:txBody>
                  <a:tcPr marL="45699" marR="45699" marT="45699" marB="45699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	</a:t>
                      </a:r>
                    </a:p>
                  </a:txBody>
                  <a:tcPr marL="45699" marR="45699" marT="45699" marB="45699" anchor="ctr" horzOverflow="overflow">
                    <a:lnT w="6350">
                      <a:solidFill>
                        <a:srgbClr val="000000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6350">
                      <a:solidFill>
                        <a:srgbClr val="000000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6350">
                      <a:solidFill>
                        <a:srgbClr val="000000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6350">
                      <a:solidFill>
                        <a:srgbClr val="000000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	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2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Hervorhebung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72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3175"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6350">
                      <a:solidFill>
                        <a:srgbClr val="24242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6350">
                      <a:solidFill>
                        <a:srgbClr val="24242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6350">
                      <a:solidFill>
                        <a:srgbClr val="24242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/>
                      </a:pPr>
                      <a:r>
                        <a:rPr sz="900">
                          <a:solidFill>
                            <a:srgbClr val="A9A9A9"/>
                          </a:solidFill>
                        </a:rPr>
                        <a:t>Wert</a:t>
                      </a:r>
                    </a:p>
                  </a:txBody>
                  <a:tcPr marL="45699" marR="45699" marT="45699" marB="45699" anchor="ctr" horzOverflow="overflow">
                    <a:lnT w="3175">
                      <a:solidFill>
                        <a:srgbClr val="BFBFBF"/>
                      </a:solidFill>
                    </a:lnT>
                    <a:lnB w="6350">
                      <a:solidFill>
                        <a:srgbClr val="24242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9"/>
          <p:cNvSpPr/>
          <p:nvPr/>
        </p:nvSpPr>
        <p:spPr>
          <a:xfrm>
            <a:off x="-1" y="155575"/>
            <a:ext cx="295277" cy="0"/>
          </a:xfrm>
          <a:prstGeom prst="line">
            <a:avLst/>
          </a:prstGeom>
          <a:ln w="3175">
            <a:solidFill>
              <a:schemeClr val="accent4"/>
            </a:solidFill>
          </a:ln>
        </p:spPr>
        <p:txBody>
          <a:bodyPr lIns="45719" rIns="45719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3" name="Grafik 20" descr="Grafik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419" y="4769365"/>
            <a:ext cx="547324" cy="324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Gerade Verbindung 10"/>
          <p:cNvSpPr/>
          <p:nvPr/>
        </p:nvSpPr>
        <p:spPr>
          <a:xfrm>
            <a:off x="341120" y="4713670"/>
            <a:ext cx="6207608" cy="1"/>
          </a:xfrm>
          <a:prstGeom prst="line">
            <a:avLst/>
          </a:prstGeom>
          <a:ln w="3175">
            <a:solidFill>
              <a:srgbClr val="D8413E"/>
            </a:solidFill>
          </a:ln>
        </p:spPr>
        <p:txBody>
          <a:bodyPr lIns="45719" rIns="45719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" name="Textfeld 23"/>
          <p:cNvSpPr txBox="1"/>
          <p:nvPr/>
        </p:nvSpPr>
        <p:spPr>
          <a:xfrm>
            <a:off x="1025765" y="4837381"/>
            <a:ext cx="4422007" cy="1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700">
                <a:solidFill>
                  <a:schemeClr val="accent4"/>
                </a:solidFill>
              </a:defRPr>
            </a:lvl1pPr>
          </a:lstStyle>
          <a:p>
            <a:r>
              <a:t>Fakultät für Sozialwissenschaften und Philosophie</a:t>
            </a:r>
          </a:p>
        </p:txBody>
      </p:sp>
      <p:sp>
        <p:nvSpPr>
          <p:cNvPr id="7" name="Titeltext"/>
          <p:cNvSpPr txBox="1">
            <a:spLocks noGrp="1"/>
          </p:cNvSpPr>
          <p:nvPr>
            <p:ph type="title"/>
          </p:nvPr>
        </p:nvSpPr>
        <p:spPr>
          <a:xfrm>
            <a:off x="342899" y="304800"/>
            <a:ext cx="6195717" cy="568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Titeltext</a:t>
            </a:r>
          </a:p>
        </p:txBody>
      </p:sp>
      <p:sp>
        <p:nvSpPr>
          <p:cNvPr id="8" name="Textebene 1…"/>
          <p:cNvSpPr txBox="1">
            <a:spLocks noGrp="1"/>
          </p:cNvSpPr>
          <p:nvPr>
            <p:ph type="body" idx="1"/>
          </p:nvPr>
        </p:nvSpPr>
        <p:spPr>
          <a:xfrm>
            <a:off x="342899" y="1172634"/>
            <a:ext cx="6195717" cy="2985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91671" y="4882455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marL="0" indent="0" algn="r">
              <a:spcBef>
                <a:spcPts val="0"/>
              </a:spcBef>
              <a:buClrTx/>
              <a:buSzTx/>
              <a:buFontTx/>
              <a:buNone/>
              <a:defRPr sz="800">
                <a:solidFill>
                  <a:srgbClr val="D8413E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6" r:id="rId4"/>
    <p:sldLayoutId id="2147483657" r:id="rId5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D8413E"/>
        </a:buClr>
        <a:buSzTx/>
        <a:buFont typeface="Symbol"/>
        <a:buNone/>
        <a:tabLst/>
        <a:defRPr sz="900" b="0" i="0" u="none" strike="noStrike" cap="none" spc="0" baseline="0">
          <a:solidFill>
            <a:srgbClr val="A9A9A9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4572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D8413E"/>
        </a:buClr>
        <a:buSzTx/>
        <a:buFont typeface="Symbol"/>
        <a:buNone/>
        <a:tabLst/>
        <a:defRPr sz="900" b="0" i="0" u="none" strike="noStrike" cap="none" spc="0" baseline="0">
          <a:solidFill>
            <a:srgbClr val="A9A9A9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9144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D8413E"/>
        </a:buClr>
        <a:buSzTx/>
        <a:buFont typeface="Symbol"/>
        <a:buNone/>
        <a:tabLst/>
        <a:defRPr sz="900" b="0" i="0" u="none" strike="noStrike" cap="none" spc="0" baseline="0">
          <a:solidFill>
            <a:srgbClr val="A9A9A9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13716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D8413E"/>
        </a:buClr>
        <a:buSzTx/>
        <a:buFont typeface="Symbol"/>
        <a:buNone/>
        <a:tabLst/>
        <a:defRPr sz="900" b="0" i="0" u="none" strike="noStrike" cap="none" spc="0" baseline="0">
          <a:solidFill>
            <a:srgbClr val="A9A9A9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18288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D8413E"/>
        </a:buClr>
        <a:buSzTx/>
        <a:buFont typeface="Symbol"/>
        <a:buNone/>
        <a:tabLst/>
        <a:defRPr sz="900" b="0" i="0" u="none" strike="noStrike" cap="none" spc="0" baseline="0">
          <a:solidFill>
            <a:srgbClr val="A9A9A9"/>
          </a:solidFill>
          <a:uFillTx/>
          <a:latin typeface="+mj-lt"/>
          <a:ea typeface="+mj-ea"/>
          <a:cs typeface="+mj-cs"/>
          <a:sym typeface="Arial"/>
        </a:defRPr>
      </a:lvl5pPr>
      <a:lvl6pPr marL="2388870" marR="0" indent="-10287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D8413E"/>
        </a:buClr>
        <a:buSzPct val="100000"/>
        <a:buFont typeface="Symbol"/>
        <a:buChar char="·"/>
        <a:tabLst/>
        <a:defRPr sz="900" b="0" i="0" u="none" strike="noStrike" cap="none" spc="0" baseline="0">
          <a:solidFill>
            <a:srgbClr val="A9A9A9"/>
          </a:solidFill>
          <a:uFillTx/>
          <a:latin typeface="+mj-lt"/>
          <a:ea typeface="+mj-ea"/>
          <a:cs typeface="+mj-cs"/>
          <a:sym typeface="Arial"/>
        </a:defRPr>
      </a:lvl6pPr>
      <a:lvl7pPr marL="2846070" marR="0" indent="-10287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D8413E"/>
        </a:buClr>
        <a:buSzPct val="100000"/>
        <a:buFont typeface="Symbol"/>
        <a:buChar char="·"/>
        <a:tabLst/>
        <a:defRPr sz="900" b="0" i="0" u="none" strike="noStrike" cap="none" spc="0" baseline="0">
          <a:solidFill>
            <a:srgbClr val="A9A9A9"/>
          </a:solidFill>
          <a:uFillTx/>
          <a:latin typeface="+mj-lt"/>
          <a:ea typeface="+mj-ea"/>
          <a:cs typeface="+mj-cs"/>
          <a:sym typeface="Arial"/>
        </a:defRPr>
      </a:lvl7pPr>
      <a:lvl8pPr marL="3303270" marR="0" indent="-10287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D8413E"/>
        </a:buClr>
        <a:buSzPct val="100000"/>
        <a:buFont typeface="Symbol"/>
        <a:buChar char="·"/>
        <a:tabLst/>
        <a:defRPr sz="900" b="0" i="0" u="none" strike="noStrike" cap="none" spc="0" baseline="0">
          <a:solidFill>
            <a:srgbClr val="A9A9A9"/>
          </a:solidFill>
          <a:uFillTx/>
          <a:latin typeface="+mj-lt"/>
          <a:ea typeface="+mj-ea"/>
          <a:cs typeface="+mj-cs"/>
          <a:sym typeface="Arial"/>
        </a:defRPr>
      </a:lvl8pPr>
      <a:lvl9pPr marL="3760470" marR="0" indent="-10287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D8413E"/>
        </a:buClr>
        <a:buSzPct val="100000"/>
        <a:buFont typeface="Symbol"/>
        <a:buChar char="·"/>
        <a:tabLst/>
        <a:defRPr sz="900" b="0" i="0" u="none" strike="noStrike" cap="none" spc="0" baseline="0">
          <a:solidFill>
            <a:srgbClr val="A9A9A9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B68BB-915A-A746-A90D-B4CA7F66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WP 3: </a:t>
            </a:r>
            <a:r>
              <a:rPr lang="de-DE" dirty="0" err="1"/>
              <a:t>Advancement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University </a:t>
            </a:r>
            <a:br>
              <a:rPr lang="de-DE" dirty="0"/>
            </a:br>
            <a:r>
              <a:rPr lang="de-DE" dirty="0"/>
              <a:t>Integrative </a:t>
            </a:r>
            <a:r>
              <a:rPr lang="de-DE" dirty="0" err="1"/>
              <a:t>Function</a:t>
            </a:r>
            <a:r>
              <a:rPr lang="de-DE" dirty="0"/>
              <a:t> on QA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E949F92-8131-2145-8742-ED1878A2A86B}"/>
              </a:ext>
            </a:extLst>
          </p:cNvPr>
          <p:cNvSpPr txBox="1"/>
          <p:nvPr/>
        </p:nvSpPr>
        <p:spPr>
          <a:xfrm>
            <a:off x="639191" y="4119239"/>
            <a:ext cx="4811697" cy="4206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8413E"/>
              </a:buClr>
              <a:buSzPct val="100000"/>
              <a:buNone/>
              <a:tabLst/>
            </a:pPr>
            <a:r>
              <a:rPr kumimoji="0" lang="de-DE" sz="900" b="0" i="0" u="none" strike="noStrike" cap="none" spc="0" normalizeH="0" baseline="0" dirty="0">
                <a:ln>
                  <a:noFill/>
                </a:ln>
                <a:solidFill>
                  <a:srgbClr val="A9A9A9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Dr. Victoria Reinhardt </a:t>
            </a:r>
            <a:r>
              <a:rPr kumimoji="0" lang="de-DE" sz="900" b="0" i="0" u="none" strike="noStrike" cap="none" spc="0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and</a:t>
            </a:r>
            <a:r>
              <a:rPr kumimoji="0" lang="de-DE" sz="900" b="0" i="0" u="none" strike="noStrike" cap="none" spc="0" normalizeH="0" baseline="0" dirty="0">
                <a:ln>
                  <a:noFill/>
                </a:ln>
                <a:solidFill>
                  <a:srgbClr val="A9A9A9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Dr. Alina </a:t>
            </a:r>
            <a:r>
              <a:rPr kumimoji="0" lang="de-DE" sz="900" b="0" i="0" u="none" strike="noStrike" cap="none" spc="0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Tofan</a:t>
            </a:r>
            <a:endParaRPr kumimoji="0" lang="de-DE" sz="900" b="0" i="0" u="none" strike="noStrike" cap="none" spc="0" normalizeH="0" baseline="0" dirty="0">
              <a:ln>
                <a:noFill/>
              </a:ln>
              <a:solidFill>
                <a:srgbClr val="A9A9A9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8413E"/>
              </a:buClr>
              <a:buSzPct val="100000"/>
              <a:buNone/>
              <a:tabLst/>
            </a:pPr>
            <a:r>
              <a:rPr lang="de-DE" dirty="0"/>
              <a:t>4th </a:t>
            </a:r>
            <a:r>
              <a:rPr lang="de-DE" dirty="0" err="1"/>
              <a:t>Consortium</a:t>
            </a:r>
            <a:r>
              <a:rPr lang="de-DE" dirty="0"/>
              <a:t> Meeting, </a:t>
            </a:r>
            <a:r>
              <a:rPr lang="de-DE" dirty="0" err="1"/>
              <a:t>Chisinau</a:t>
            </a:r>
            <a:r>
              <a:rPr lang="de-DE" dirty="0"/>
              <a:t>, 7th </a:t>
            </a:r>
            <a:r>
              <a:rPr lang="de-DE" dirty="0" err="1"/>
              <a:t>February</a:t>
            </a:r>
            <a:r>
              <a:rPr lang="de-DE" dirty="0"/>
              <a:t> 2023</a:t>
            </a:r>
            <a:endParaRPr kumimoji="0" lang="de-DE" sz="900" b="0" i="0" u="none" strike="noStrike" cap="none" spc="0" normalizeH="0" baseline="0" dirty="0">
              <a:ln>
                <a:noFill/>
              </a:ln>
              <a:solidFill>
                <a:srgbClr val="A9A9A9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82359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63A02-928F-3E4F-AD1D-81C6EA74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 DO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1F666C-61C8-BB46-B44C-35E8C2B80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899" y="949911"/>
            <a:ext cx="6195717" cy="3725327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o-RO" sz="4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A3.2.2/</a:t>
            </a:r>
            <a:r>
              <a:rPr lang="ro-RO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universities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Quality manual</a:t>
            </a:r>
            <a:endParaRPr lang="de-D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Seven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(7) QA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manuals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elaborated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punlished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(M24).</a:t>
            </a:r>
            <a:endParaRPr lang="de-D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MD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HEIs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e-D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e-D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4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March`23</a:t>
            </a:r>
            <a:endParaRPr lang="de-D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o-RO" sz="4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Quality </a:t>
            </a:r>
            <a:r>
              <a:rPr lang="ro-RO" sz="4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manuals</a:t>
            </a:r>
            <a:r>
              <a:rPr lang="ro-RO" sz="4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ro-RO" sz="4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ro-RO" sz="4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elaborated</a:t>
            </a:r>
            <a:r>
              <a:rPr lang="ro-RO" sz="4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ro-RO" sz="4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ro-RO" sz="4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ro-RO" sz="4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(MD) </a:t>
            </a:r>
            <a:r>
              <a:rPr lang="ro-RO" sz="4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4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translated</a:t>
            </a:r>
            <a:r>
              <a:rPr lang="ro-RO" sz="4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ro-RO" sz="4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English.</a:t>
            </a:r>
            <a:endParaRPr lang="de-D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o-RO" sz="4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A3.3.2/</a:t>
            </a:r>
            <a:r>
              <a:rPr lang="ro-RO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accreditation</a:t>
            </a:r>
            <a:endParaRPr lang="de-D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least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(5)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HEIs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accredited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internationally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(M36)</a:t>
            </a:r>
            <a:endParaRPr lang="de-D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P1-USM/MD	 One (1) Report for International accreditation	</a:t>
            </a:r>
            <a:endParaRPr lang="de-D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P2-ASEM/MD	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(1) Report for International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accreditation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de-D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P3-USARB/MD	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(1) Report for International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accreditation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de-D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P4-USC/MD	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(1) Report for International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accreditation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de-D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P6-AMTAP/MD	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(1) Report for International </a:t>
            </a:r>
            <a:r>
              <a:rPr lang="ro-RO" sz="4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accreditation</a:t>
            </a:r>
            <a:r>
              <a:rPr lang="ro-RO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e-D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o-RO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			Oct`23/ accredited	</a:t>
            </a:r>
            <a:endParaRPr lang="de-D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99571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Quality indicators for study programs and courses evaluation…"/>
          <p:cNvSpPr txBox="1"/>
          <p:nvPr/>
        </p:nvSpPr>
        <p:spPr>
          <a:xfrm>
            <a:off x="353819" y="2419965"/>
            <a:ext cx="5336767" cy="3460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90000"/>
              </a:lnSpc>
              <a:buClrTx/>
              <a:buNone/>
              <a:defRPr sz="1200" b="1">
                <a:solidFill>
                  <a:schemeClr val="accent4">
                    <a:lumOff val="-3411"/>
                  </a:schemeClr>
                </a:solidFill>
              </a:defRPr>
            </a:pPr>
            <a:r>
              <a:rPr lang="en-US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D3.1 Elaboration and adoption of Institutional strategies on QA</a:t>
            </a:r>
          </a:p>
          <a:p>
            <a:pPr marL="0" indent="0">
              <a:lnSpc>
                <a:spcPct val="190000"/>
              </a:lnSpc>
              <a:buClrTx/>
              <a:buNone/>
              <a:defRPr sz="1200" b="1">
                <a:solidFill>
                  <a:schemeClr val="accent4">
                    <a:lumOff val="-3411"/>
                  </a:schemeClr>
                </a:solidFill>
              </a:defRPr>
            </a:pP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Short report on the study visit in Leipzig</a:t>
            </a:r>
          </a:p>
          <a:p>
            <a:pPr marL="0" indent="0">
              <a:lnSpc>
                <a:spcPct val="190000"/>
              </a:lnSpc>
              <a:buClrTx/>
              <a:buNone/>
              <a:defRPr sz="1200" b="1">
                <a:solidFill>
                  <a:schemeClr val="accent4">
                    <a:lumOff val="-3411"/>
                  </a:schemeClr>
                </a:solidFill>
              </a:defRPr>
            </a:pPr>
            <a:r>
              <a:rPr lang="en-US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D3.2 </a:t>
            </a:r>
            <a:r>
              <a:rPr lang="en-US" sz="1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Modernisation</a:t>
            </a:r>
            <a:r>
              <a:rPr lang="en-US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adoption of QA Manuals at institutional level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90000"/>
              </a:lnSpc>
              <a:buClrTx/>
              <a:buNone/>
              <a:defRPr sz="1200" b="1">
                <a:solidFill>
                  <a:schemeClr val="accent4">
                    <a:lumOff val="-3411"/>
                  </a:schemeClr>
                </a:solidFill>
              </a:defRPr>
            </a:pPr>
            <a:r>
              <a:rPr lang="en-US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D3.3 Performance on International institutional accreditation </a:t>
            </a:r>
          </a:p>
          <a:p>
            <a:pPr marL="0" indent="0">
              <a:lnSpc>
                <a:spcPct val="190000"/>
              </a:lnSpc>
              <a:buClrTx/>
              <a:buNone/>
              <a:defRPr sz="1200" b="1">
                <a:solidFill>
                  <a:schemeClr val="accent4">
                    <a:lumOff val="-3411"/>
                  </a:schemeClr>
                </a:solidFill>
              </a:defRPr>
            </a:pPr>
            <a:r>
              <a:rPr lang="en-US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Short report on the seminar on institutional QA in Leipzig</a:t>
            </a:r>
          </a:p>
          <a:p>
            <a:pPr marL="0" indent="0">
              <a:lnSpc>
                <a:spcPct val="190000"/>
              </a:lnSpc>
              <a:buClrTx/>
              <a:buNone/>
              <a:defRPr sz="1200" b="1">
                <a:solidFill>
                  <a:schemeClr val="accent4">
                    <a:lumOff val="-3411"/>
                  </a:schemeClr>
                </a:solidFill>
              </a:defRPr>
            </a:pPr>
            <a:r>
              <a:rPr lang="en-US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90000"/>
              </a:lnSpc>
              <a:buClrTx/>
              <a:buNone/>
              <a:defRPr sz="1200" b="1">
                <a:solidFill>
                  <a:schemeClr val="accent4">
                    <a:lumOff val="-3411"/>
                  </a:schemeClr>
                </a:solidFill>
              </a:defRPr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9292" indent="-199292">
              <a:lnSpc>
                <a:spcPct val="190000"/>
              </a:lnSpc>
              <a:buClrTx/>
              <a:buFontTx/>
              <a:buAutoNum type="arabicPeriod"/>
              <a:defRPr sz="1200" b="1">
                <a:solidFill>
                  <a:schemeClr val="accent4">
                    <a:lumOff val="-3411"/>
                  </a:schemeClr>
                </a:solidFill>
              </a:defRPr>
            </a:pPr>
            <a:endParaRPr dirty="0"/>
          </a:p>
        </p:txBody>
      </p:sp>
      <p:sp>
        <p:nvSpPr>
          <p:cNvPr id="136" name="Study programs and courses evaluation: Instruments and documentation"/>
          <p:cNvSpPr txBox="1">
            <a:spLocks noGrp="1"/>
          </p:cNvSpPr>
          <p:nvPr>
            <p:ph type="title" idx="4294967295"/>
          </p:nvPr>
        </p:nvSpPr>
        <p:spPr>
          <a:xfrm>
            <a:off x="329715" y="729634"/>
            <a:ext cx="4329854" cy="568326"/>
          </a:xfrm>
          <a:prstGeom prst="rect">
            <a:avLst/>
          </a:prstGeom>
        </p:spPr>
        <p:txBody>
          <a:bodyPr anchor="t"/>
          <a:lstStyle>
            <a:lvl1pPr defTabSz="361188">
              <a:defRPr sz="1738"/>
            </a:lvl1pPr>
          </a:lstStyle>
          <a:p>
            <a:r>
              <a:rPr lang="de-DE" dirty="0"/>
              <a:t>Report on WP 3</a:t>
            </a:r>
            <a:br>
              <a:rPr lang="de-DE" dirty="0"/>
            </a:br>
            <a:r>
              <a:rPr lang="de-DE" dirty="0"/>
              <a:t>Implementation </a:t>
            </a:r>
            <a:r>
              <a:rPr lang="de-DE" dirty="0" err="1"/>
              <a:t>stage</a:t>
            </a:r>
            <a:r>
              <a:rPr lang="de-DE" dirty="0"/>
              <a:t>/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Quality indicators for study programs and courses evalu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D3.1 Elaboration and adoption of Institutional strategies on Quality Assurance</a:t>
            </a:r>
            <a:b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66474BD-A06C-E548-A69F-80314EF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65" y="727969"/>
            <a:ext cx="6578353" cy="371086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A3.1.1/ Setting up the university QA working groups (UQA): Each partner university in Moldova will nominate member of UQA1 and UQA2. 									</a:t>
            </a:r>
            <a:r>
              <a:rPr lang="en-US" sz="11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14.03.2021</a:t>
            </a:r>
            <a:endParaRPr lang="de-DE" sz="1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A3.1.2/ Study visits on UQA strategy development: Each project`s partner (members of the UQA1 and UQA2.) will participate in the study visit to the University of Montpellier/FRANCE (P10-UM/FR).																</a:t>
            </a:r>
            <a:r>
              <a:rPr lang="en-US" sz="11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2021 </a:t>
            </a:r>
            <a:endParaRPr lang="de-DE" sz="1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A3.1.2/ Study visits on UQA strategy development: Each project`s partner (members of the UQA1 and UQA2.) will participate in the study visit to the University of Salamanca /SPAIN (P11- USAL/ES).	       	</a:t>
            </a:r>
            <a:r>
              <a:rPr lang="en-US" sz="11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November 2021</a:t>
            </a:r>
            <a:endParaRPr lang="de-DE" sz="1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A3.1.2/ Study visits on UQA strategy development: Each project`s partner (members of the UQA1 and UQA2.) will participate in the study visit to the Leipzig University / GERMANY  (P12-ULEI /DE)			</a:t>
            </a:r>
            <a:r>
              <a:rPr lang="en-US" sz="11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2022</a:t>
            </a:r>
            <a:endParaRPr lang="de-DE" sz="1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A3.1.3/Development, adoption of institutional QA strategies:  each PCU under the consultation of the WP3` Leader (P12-ULEI/DE) and co-leader (P11- USAL/ES) will </a:t>
            </a:r>
            <a:r>
              <a:rPr lang="en-US" sz="1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elaboarte</a:t>
            </a:r>
            <a:r>
              <a:rPr lang="en-US" sz="1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 Strategies on quality assurance (including Action plan)											</a:t>
            </a:r>
            <a:r>
              <a:rPr lang="en-US" sz="11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14.06.2022</a:t>
            </a:r>
            <a:endParaRPr lang="de-DE" sz="1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A3.1.4/Translation and e-publishing of institutional quality assurance strategies:  The Strategies will be elaborated in the national language (MD) and translated to English. 						</a:t>
            </a:r>
            <a:r>
              <a:rPr lang="en-US" sz="11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14.04.2023</a:t>
            </a:r>
            <a:endParaRPr lang="de-DE" sz="1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accent4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OUTPUT:</a:t>
            </a:r>
            <a:r>
              <a:rPr lang="en-US" sz="1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Two (2) UQA working groups formatted in each PCU; Three Study visits to EU </a:t>
            </a:r>
            <a:r>
              <a:rPr lang="en-US" sz="1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realised</a:t>
            </a:r>
            <a:r>
              <a:rPr lang="en-US" sz="1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 7 institutional structures of the PCUs consolidated (M24)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11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76164-32F6-5140-9B8E-CCC162BC7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Study visit at the Leipzig University (14-16 March 2022)</a:t>
            </a:r>
            <a:r>
              <a:rPr lang="de-DE" sz="2000" dirty="0">
                <a:effectLst/>
              </a:rPr>
              <a:t> </a:t>
            </a:r>
            <a:b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7973B7-71A0-7B40-BBA0-11DD672E6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899" y="754602"/>
            <a:ext cx="6195717" cy="3595456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Tx/>
              <a:buChar char="-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working sessions on the quality assurance (QA) system at the Leipzig University</a:t>
            </a:r>
          </a:p>
          <a:p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session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System Accreditation at the Leipzig University (embedment of QA in Strategy Development at the Leipzig University, QA actors and structures at Leipzig University, Evaluation and certification of university degrees)</a:t>
            </a:r>
          </a:p>
          <a:p>
            <a:r>
              <a:rPr lang="en-US" sz="18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econd session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QA System at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Faculty of Social Sciences and Philosophy (processes and QA instruments for development, evaluation and accreditation of study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experiences with the evaluation of international study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specific challenges related to the accreditation of joint degree study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based on the European approach)</a:t>
            </a:r>
          </a:p>
          <a:p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Third session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nsights in the process of international accreditation by the Association to Advance Collegiate Schools of Business (AACSSB) at the Faculty of Economics and Management Science.</a:t>
            </a:r>
          </a:p>
          <a:p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round table on strategy development in the field of QA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5910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9EC3B-CF87-6E4B-921E-E73D80F6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8ED047-EFC3-A943-A120-AF8DE5B29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1" y="0"/>
            <a:ext cx="6523498" cy="51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653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A8DB-1854-8241-868F-74D976D3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D3.2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Modernisation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adoption of QA Manuals at institutional level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D47201-76F4-B947-B62B-B2C8E5A8E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899" y="1056444"/>
            <a:ext cx="6195717" cy="310175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A3.2.1/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Modernisation</a:t>
            </a:r>
            <a:r>
              <a:rPr lang="en-US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universities’ Quality manual: each PCU under the consultation of the WP3` co-leader (P11- USAL/ES) will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modernise</a:t>
            </a:r>
            <a:r>
              <a:rPr lang="en-US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existing universities’ quality manuals;	</a:t>
            </a:r>
            <a:r>
              <a:rPr lang="en-US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14.11.2022	</a:t>
            </a:r>
            <a:endParaRPr lang="de-DE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A3.2.2/ e-publishing of the universities’ Quality manual: The Quality manuals will be elaborated in national language (MD) and translated into English. 								</a:t>
            </a:r>
            <a:r>
              <a:rPr lang="en-US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14.10.2023</a:t>
            </a:r>
            <a:r>
              <a:rPr lang="en-US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e-DE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4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OUTPUT:</a:t>
            </a:r>
            <a:r>
              <a:rPr lang="en-US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Seven (7) QA manuals elaborated and e-published(M24).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Bilateral </a:t>
            </a:r>
            <a:r>
              <a:rPr lang="de-DE" sz="1800" b="1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meetings</a:t>
            </a:r>
            <a:r>
              <a:rPr lang="de-DE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planned</a:t>
            </a:r>
            <a:r>
              <a:rPr lang="de-DE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de-DE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8th </a:t>
            </a:r>
            <a:r>
              <a:rPr lang="de-DE" sz="1800" b="1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de-DE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9th </a:t>
            </a:r>
            <a:r>
              <a:rPr lang="de-DE" sz="1800" b="1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February</a:t>
            </a:r>
            <a:r>
              <a:rPr lang="de-DE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i="1" u="sng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ACTIVITY`s LEADER  </a:t>
            </a:r>
            <a:r>
              <a:rPr lang="en-US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P3-USARB/MD	</a:t>
            </a:r>
            <a:r>
              <a:rPr lang="en-US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e-DE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5964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36F17-F61E-E646-AD64-EB56541F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D3.3 International institutional accreditation performed	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A66898-4667-7D43-8809-AA8F2262C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i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D3.3 International institutional accreditation performed	</a:t>
            </a:r>
            <a:endParaRPr lang="de-DE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A3.3.1/ Training seminars QA development and International institutional accreditation: All PCU (members of the UQA1 and UQA2) will attend a training seminar dedicated to the university QA capacity building and  elaboration of the self-evaluation report for the international institutional accreditation. (A3.1.2) 										</a:t>
            </a:r>
            <a:r>
              <a:rPr lang="en-US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2022</a:t>
            </a:r>
            <a:r>
              <a:rPr lang="en-US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endParaRPr lang="de-DE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A3.3.2/ Developing the application for international accreditation: Each PCU will elaborate self-evaluation reports for international accreditation 												</a:t>
            </a:r>
            <a:r>
              <a:rPr lang="en-US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 October 2023</a:t>
            </a:r>
            <a:r>
              <a:rPr lang="en-US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e-DE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4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OUTPUT:</a:t>
            </a:r>
            <a:r>
              <a:rPr lang="en-US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At least five  (5) HEIs accredited internationally (M36)		</a:t>
            </a:r>
            <a:endParaRPr lang="de-DE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i="1" u="sng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ACTIVITY`s LEADER  </a:t>
            </a:r>
            <a:r>
              <a:rPr lang="en-US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P2-ASEM/MD</a:t>
            </a:r>
            <a:endParaRPr lang="de-DE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88771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0A0DC-BBFB-9148-A104-9DA41BE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97654"/>
            <a:ext cx="6195717" cy="775471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eminar "International institutional accreditation: methodology and procedures" (Leipzig, 29-30 March 2022)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D95ADD-C298-BE4D-9103-DF31AE838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48" y="871865"/>
            <a:ext cx="6195717" cy="3802114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5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presentations: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Anja Grube (Central Evaluation and Accreditation Agency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ZEvA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Head of </a:t>
            </a:r>
            <a:r>
              <a:rPr lang="ro-RO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	         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Institutional Accreditation &amp; International Affairs): "Institutional </a:t>
            </a:r>
            <a:r>
              <a:rPr lang="ro-RO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         	         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accreditation: legal framework, procedures and methodology”.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 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Sonja </a:t>
            </a:r>
            <a:r>
              <a:rPr lang="en-US" sz="25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Mikeska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5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Education Manager &amp; Consultant,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Centre for Quality</a:t>
            </a:r>
            <a:r>
              <a:rPr lang="ro-RO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	          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Assurance and Enhancement,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Wandelwerk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FH Münster):</a:t>
            </a:r>
            <a:r>
              <a:rPr lang="ro-RO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experiences and </a:t>
            </a:r>
            <a:r>
              <a:rPr lang="ro-RO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5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ood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	          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practices in the field of institutional accreditation at FH Münster, experiences in </a:t>
            </a:r>
            <a:r>
              <a:rPr lang="ro-RO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		          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institutional accreditation as well as the challenges &amp; opportunities in </a:t>
            </a:r>
            <a:r>
              <a:rPr lang="ro-RO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 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field.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Nora </a:t>
            </a:r>
            <a:r>
              <a:rPr lang="en-US" sz="25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Skaburskiene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(Director of Academic Affairs Office, Vilnius Gediminas Technical </a:t>
            </a:r>
            <a:r>
              <a:rPr lang="ro-RO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University, Lithuania): International institutional accreditation: the experience of </a:t>
            </a:r>
            <a:r>
              <a:rPr lang="ro-RO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Lithuanian Universities.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o-RO" sz="2500" u="sng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500" u="sng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Round </a:t>
            </a:r>
            <a:r>
              <a:rPr lang="de-DE" sz="2500" u="sng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</a:t>
            </a:r>
            <a:r>
              <a:rPr lang="de-DE" sz="25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international institutional accreditation for Moldovan HEI: legal framework, requirements, goals, financing conditions, possible scenarios and challenges, moderated by Dr.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Nadejda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Velisco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Dr. Victoria Reinhardt, with the active participation of Anja Grube, Nora </a:t>
            </a:r>
            <a:r>
              <a:rPr lang="en-US" sz="25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Skaburskiene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Dr. Christine Taube, Denis </a:t>
            </a:r>
            <a:r>
              <a:rPr lang="en-US" sz="25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Keune</a:t>
            </a: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representatives of QFORTE-partner</a:t>
            </a:r>
            <a:r>
              <a:rPr lang="en-US" sz="2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de-DE" sz="2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2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2AB806-9EFD-5C37-771D-4EEA85B21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1015796"/>
            <a:ext cx="754997" cy="7549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10D9B68-4BE9-6DE8-27DA-1B4A41A68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7" y="1913465"/>
            <a:ext cx="575027" cy="8149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E14DC5-42E2-0576-41A6-4BD0E784F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97" y="2772922"/>
            <a:ext cx="792726" cy="7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57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0A0DC-BBFB-9148-A104-9DA41BE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97654"/>
            <a:ext cx="6195717" cy="775471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eminar "International institutional accreditation: methodology and procedures" (Leipzig, 29-30 March 2022)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D95ADD-C298-BE4D-9103-DF31AE838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48" y="871865"/>
            <a:ext cx="6195717" cy="380211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sz="1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881704E-B42C-5B89-F49F-34391BEFA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68" y="858539"/>
            <a:ext cx="4362823" cy="233607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A24077E-3033-889A-C687-BD88592DE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928" y="2326981"/>
            <a:ext cx="3734872" cy="246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253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UniLeipzig_PPT Vorlage_170609">
  <a:themeElements>
    <a:clrScheme name="UniLeipzig_PPT Vorlage_170609">
      <a:dk1>
        <a:srgbClr val="FFFFFF"/>
      </a:dk1>
      <a:lt1>
        <a:srgbClr val="A9A9A9"/>
      </a:lt1>
      <a:dk2>
        <a:srgbClr val="A7A7A7"/>
      </a:dk2>
      <a:lt2>
        <a:srgbClr val="535353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0000FF"/>
      </a:hlink>
      <a:folHlink>
        <a:srgbClr val="FF00FF"/>
      </a:folHlink>
    </a:clrScheme>
    <a:fontScheme name="UniLeipzig_PPT Vorlage_170609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UniLeipzig_PPT Vorlage_17060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134937" marR="0" indent="-134937" algn="l" defTabSz="457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>
            <a:srgbClr val="D8413E"/>
          </a:buClr>
          <a:buSzPct val="100000"/>
          <a:buFont typeface="Symbol"/>
          <a:buChar char="-"/>
          <a:tabLst/>
          <a:defRPr kumimoji="0" sz="900" b="0" i="0" u="none" strike="noStrike" cap="none" spc="0" normalizeH="0" baseline="0">
            <a:ln>
              <a:noFill/>
            </a:ln>
            <a:solidFill>
              <a:srgbClr val="A9A9A9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niLeipzig_PPT Vorlage_170609">
  <a:themeElements>
    <a:clrScheme name="UniLeipzig_PPT Vorlage_17060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0000FF"/>
      </a:hlink>
      <a:folHlink>
        <a:srgbClr val="FF00FF"/>
      </a:folHlink>
    </a:clrScheme>
    <a:fontScheme name="UniLeipzig_PPT Vorlage_170609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UniLeipzig_PPT Vorlage_17060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134937" marR="0" indent="-134937" algn="l" defTabSz="457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>
            <a:srgbClr val="D8413E"/>
          </a:buClr>
          <a:buSzPct val="100000"/>
          <a:buFont typeface="Symbol"/>
          <a:buChar char="-"/>
          <a:tabLst/>
          <a:defRPr kumimoji="0" sz="900" b="0" i="0" u="none" strike="noStrike" cap="none" spc="0" normalizeH="0" baseline="0">
            <a:ln>
              <a:noFill/>
            </a:ln>
            <a:solidFill>
              <a:srgbClr val="A9A9A9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1223</Words>
  <Application>Microsoft Office PowerPoint</Application>
  <PresentationFormat>Benutzerdefiniert</PresentationFormat>
  <Paragraphs>62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Symbol</vt:lpstr>
      <vt:lpstr>UniLeipzig_PPT Vorlage_170609</vt:lpstr>
      <vt:lpstr>WP 3: Advancement of University  Integrative Function on QA</vt:lpstr>
      <vt:lpstr>Report on WP 3 Implementation stage/next activities </vt:lpstr>
      <vt:lpstr>  D3.1 Elaboration and adoption of Institutional strategies on Quality Assurance </vt:lpstr>
      <vt:lpstr>Study visit at the Leipzig University (14-16 March 2022)  </vt:lpstr>
      <vt:lpstr>PowerPoint-Präsentation</vt:lpstr>
      <vt:lpstr>D3.2 Modernisation and adoption of QA Manuals at institutional level</vt:lpstr>
      <vt:lpstr>D3.3 International institutional accreditation performed  </vt:lpstr>
      <vt:lpstr>    Seminar "International institutional accreditation: methodology and procedures" (Leipzig, 29-30 March 2022) </vt:lpstr>
      <vt:lpstr>    Seminar "International institutional accreditation: methodology and procedures" (Leipzig, 29-30 March 2022) </vt:lpstr>
      <vt:lpstr>TO DO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programs and courses evaluation: Instruments and documentation</dc:title>
  <dc:creator>ttt ttt</dc:creator>
  <cp:lastModifiedBy>ttt ttt</cp:lastModifiedBy>
  <cp:revision>9</cp:revision>
  <dcterms:modified xsi:type="dcterms:W3CDTF">2023-02-06T23:19:14Z</dcterms:modified>
</cp:coreProperties>
</file>