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03C63-1BC2-4E01-8C1B-5F87A9D36B96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60B48-1E09-435F-AD3D-39FA1D8C3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60B48-1E09-435F-AD3D-39FA1D8C31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0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9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7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6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6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7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9CCE41-F46F-4006-B0DC-C0C1C48E9B0A}" type="datetimeFigureOut">
              <a:rPr lang="en-US" smtClean="0"/>
              <a:t>Tue 07.02.23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92FA91A-F5B6-4535-A58D-C4C25BA8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5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hyperlink" Target="https://amtap.md/ro/acte-normative-interne.html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5.jpe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mtap.md/assets/pdf/Plan%20de%20activitate%20CEACS_22-23.pdf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EB3C6-8D89-4C94-87DC-CA2F5FEBF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118967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2724150" algn="l"/>
              </a:tabLst>
            </a:pPr>
            <a:r>
              <a:rPr lang="en-US" sz="1400" dirty="0">
                <a:latin typeface="+mn-lt"/>
                <a:cs typeface="Times New Roman" panose="02020603050405020304" pitchFamily="18" charset="0"/>
              </a:rPr>
              <a:t>Project acronym: QFORTE</a:t>
            </a:r>
            <a:br>
              <a:rPr lang="en-US" sz="1400" dirty="0">
                <a:latin typeface="+mn-lt"/>
                <a:cs typeface="Times New Roman" panose="02020603050405020304" pitchFamily="18" charset="0"/>
              </a:rPr>
            </a:br>
            <a:r>
              <a:rPr lang="en-GB" sz="1400" dirty="0">
                <a:latin typeface="+mn-lt"/>
                <a:cs typeface="Times New Roman" panose="02020603050405020304" pitchFamily="18" charset="0"/>
              </a:rPr>
              <a:t>Project title: </a:t>
            </a:r>
            <a:r>
              <a:rPr lang="en-US" sz="1400" dirty="0">
                <a:latin typeface="+mn-lt"/>
                <a:cs typeface="Times New Roman" panose="02020603050405020304" pitchFamily="18" charset="0"/>
              </a:rPr>
              <a:t>QFORTE - Enhancement of Quality Assurance in Higher Education System in Moldova </a:t>
            </a:r>
            <a:br>
              <a:rPr lang="ro-RO" sz="1400" dirty="0">
                <a:latin typeface="+mn-lt"/>
                <a:cs typeface="Times New Roman" panose="02020603050405020304" pitchFamily="18" charset="0"/>
              </a:rPr>
            </a:br>
            <a:r>
              <a:rPr lang="en-US" sz="1400" dirty="0">
                <a:latin typeface="+mn-lt"/>
                <a:cs typeface="Times New Roman" panose="02020603050405020304" pitchFamily="18" charset="0"/>
              </a:rPr>
              <a:t>(Ref. nr.: 618742</a:t>
            </a:r>
            <a:r>
              <a:rPr lang="en-US" sz="1400" cap="all" dirty="0">
                <a:latin typeface="+mn-lt"/>
                <a:cs typeface="Times New Roman" panose="02020603050405020304" pitchFamily="18" charset="0"/>
              </a:rPr>
              <a:t>-EPP-1-2020-1-MD-EPPKA2-CBHE-SP)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F5924-F47A-40EE-8F40-02A42522A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71029" y="5400958"/>
            <a:ext cx="8419385" cy="1261556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o-RO" sz="1600" b="1" dirty="0"/>
              <a:t>Elaborat</a:t>
            </a:r>
            <a:r>
              <a:rPr lang="ro-RO" sz="1600" dirty="0"/>
              <a:t>: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o-RO" sz="1600" dirty="0"/>
              <a:t>Ruslana Roman,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o-RO" sz="1600" dirty="0"/>
              <a:t>dr., conferențiar universitar,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o-RO" sz="1600" dirty="0"/>
              <a:t>șefa SMCDC</a:t>
            </a:r>
            <a:endParaRPr lang="en-US" i="1" dirty="0"/>
          </a:p>
        </p:txBody>
      </p:sp>
      <p:pic>
        <p:nvPicPr>
          <p:cNvPr id="4" name="Содержимое 3" descr="Erasmus.jpg">
            <a:extLst>
              <a:ext uri="{FF2B5EF4-FFF2-40B4-BE49-F238E27FC236}">
                <a16:creationId xmlns:a16="http://schemas.microsoft.com/office/drawing/2014/main" id="{A36F7E25-76B9-4594-98CE-E46BD1445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95" y="244634"/>
            <a:ext cx="2880000" cy="821369"/>
          </a:xfrm>
          <a:prstGeom prst="rect">
            <a:avLst/>
          </a:prstGeom>
        </p:spPr>
      </p:pic>
      <p:pic>
        <p:nvPicPr>
          <p:cNvPr id="5" name="Рисунок 4" descr="QF_558-158.png">
            <a:extLst>
              <a:ext uri="{FF2B5EF4-FFF2-40B4-BE49-F238E27FC236}">
                <a16:creationId xmlns:a16="http://schemas.microsoft.com/office/drawing/2014/main" id="{F1CCB359-DDE5-4C66-B106-3978F0149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87" y="244634"/>
            <a:ext cx="2880000" cy="821369"/>
          </a:xfrm>
          <a:prstGeom prst="rect">
            <a:avLst/>
          </a:prstGeom>
        </p:spPr>
      </p:pic>
      <p:pic>
        <p:nvPicPr>
          <p:cNvPr id="6" name="Рисунок 5" descr="amtap_logo.jpeg">
            <a:extLst>
              <a:ext uri="{FF2B5EF4-FFF2-40B4-BE49-F238E27FC236}">
                <a16:creationId xmlns:a16="http://schemas.microsoft.com/office/drawing/2014/main" id="{41477A86-FEE4-4B24-8EEE-6085CB16C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478" y="241318"/>
            <a:ext cx="828000" cy="82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06D26B-87EB-4D5B-B2E9-1C88517A52CF}"/>
              </a:ext>
            </a:extLst>
          </p:cNvPr>
          <p:cNvSpPr txBox="1"/>
          <p:nvPr/>
        </p:nvSpPr>
        <p:spPr>
          <a:xfrm>
            <a:off x="1066800" y="2638425"/>
            <a:ext cx="9951720" cy="947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cap="all" dirty="0">
                <a:solidFill>
                  <a:srgbClr val="1F3864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o-RO" sz="2400" b="1" cap="all" baseline="30000" dirty="0">
                <a:solidFill>
                  <a:srgbClr val="1F3864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ro-RO" sz="2400" b="1" cap="all" dirty="0">
                <a:solidFill>
                  <a:srgbClr val="1F3864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Consortium meeting </a:t>
            </a:r>
            <a:b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3200" b="1" dirty="0">
                <a:solidFill>
                  <a:schemeClr val="accent3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Nivelul de implementare a WP3 și WP4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EA0D96-CDD4-4779-B074-FB17C93D9500}"/>
              </a:ext>
            </a:extLst>
          </p:cNvPr>
          <p:cNvSpPr txBox="1"/>
          <p:nvPr/>
        </p:nvSpPr>
        <p:spPr>
          <a:xfrm>
            <a:off x="9620478" y="4273420"/>
            <a:ext cx="1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P-6 AMTAP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CBC70D-8426-4ADB-B0C4-A7A0C1D80D86}"/>
              </a:ext>
            </a:extLst>
          </p:cNvPr>
          <p:cNvSpPr txBox="1"/>
          <p:nvPr/>
        </p:nvSpPr>
        <p:spPr>
          <a:xfrm>
            <a:off x="4397519" y="4543061"/>
            <a:ext cx="327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800" b="1" dirty="0">
                <a:solidFill>
                  <a:srgbClr val="0070C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Februarie 2023, Chișinau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252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6" y="328066"/>
            <a:ext cx="2880000" cy="821369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67" y="324743"/>
            <a:ext cx="2880000" cy="821369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487" y="324750"/>
            <a:ext cx="720000" cy="7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1484650" y="1152145"/>
            <a:ext cx="8733162" cy="37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7005" indent="-17145" fontAlgn="base" hangingPunct="0">
              <a:lnSpc>
                <a:spcPct val="107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WP4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Enhancement of institutional capacities for implementation of QA reform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F463-D50D-4793-8557-A1CEEF1C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180" y="1990725"/>
            <a:ext cx="10069068" cy="4638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32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Structurile de asigurare a calității din cadrul AMTAP</a:t>
            </a:r>
            <a:endParaRPr lang="ro-RO" sz="3200" u="sng" dirty="0">
              <a:solidFill>
                <a:schemeClr val="accent1">
                  <a:lumMod val="75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8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CADF7E0-0E00-4444-A851-6AAEFE185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75857"/>
              </p:ext>
            </p:extLst>
          </p:nvPr>
        </p:nvGraphicFramePr>
        <p:xfrm>
          <a:off x="1133475" y="2609849"/>
          <a:ext cx="9999345" cy="38425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999095">
                  <a:extLst>
                    <a:ext uri="{9D8B030D-6E8A-4147-A177-3AD203B41FA5}">
                      <a16:colId xmlns:a16="http://schemas.microsoft.com/office/drawing/2014/main" val="1859319334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3650209047"/>
                    </a:ext>
                  </a:extLst>
                </a:gridCol>
              </a:tblGrid>
              <a:tr h="550757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390485"/>
                  </a:ext>
                </a:extLst>
              </a:tr>
              <a:tr h="57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Consiliul de Evaluare și Asigurare a Calității Studiilor 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 nivel de instituție)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membri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(11/3)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877247"/>
                  </a:ext>
                </a:extLst>
              </a:tr>
              <a:tr h="550757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Secția Managementul Calității și Dezvoltare Curriculară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 nivel de instituție)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membri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628035"/>
                  </a:ext>
                </a:extLst>
              </a:tr>
              <a:tr h="702280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Comisia de Asigurare a Calității Studiilor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 nivel de facultate/Școală doctorală)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membri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(19/3)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390947"/>
                  </a:ext>
                </a:extLst>
              </a:tr>
              <a:tr h="550757"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Echipa calității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(la divel de departament/catedră)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membri</a:t>
                      </a:r>
                    </a:p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(42/27)</a:t>
                      </a:r>
                      <a:endParaRPr lang="en-US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57338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6BF71B7-CF9E-4AFF-B525-BA5F7DDFD607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4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E2BF6-749A-4F63-9099-063C9CBB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5400" dirty="0"/>
              <a:t>Va multumim pentru atentie!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2CBC0-FB2C-483C-BC31-8AF15E670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478" y="5020056"/>
            <a:ext cx="5557647" cy="1837944"/>
          </a:xfrm>
        </p:spPr>
        <p:txBody>
          <a:bodyPr>
            <a:normAutofit/>
          </a:bodyPr>
          <a:lstStyle/>
          <a:p>
            <a:r>
              <a:rPr lang="ro-RO" sz="1600" dirty="0">
                <a:solidFill>
                  <a:srgbClr val="3F5378"/>
                </a:solidFill>
              </a:rPr>
              <a:t>Secția </a:t>
            </a:r>
            <a:r>
              <a:rPr lang="ro-RO" sz="1600" i="1" dirty="0">
                <a:solidFill>
                  <a:srgbClr val="3F5378"/>
                </a:solidFill>
              </a:rPr>
              <a:t>Managementul Calității și Dezvoltare Curriculară</a:t>
            </a:r>
            <a:r>
              <a:rPr lang="ro-RO" sz="1600" dirty="0">
                <a:solidFill>
                  <a:srgbClr val="3F5378"/>
                </a:solidFill>
              </a:rPr>
              <a:t>,</a:t>
            </a:r>
          </a:p>
          <a:p>
            <a:r>
              <a:rPr lang="ro-RO" sz="1600" dirty="0">
                <a:solidFill>
                  <a:srgbClr val="3F5378"/>
                </a:solidFill>
              </a:rPr>
              <a:t>str. A. Mateevici, 87, biroul 60,</a:t>
            </a:r>
          </a:p>
          <a:p>
            <a:r>
              <a:rPr lang="ro-RO" sz="1600" dirty="0">
                <a:solidFill>
                  <a:srgbClr val="3F5378"/>
                </a:solidFill>
              </a:rPr>
              <a:t>Tel.: 022-92 37 30</a:t>
            </a:r>
          </a:p>
          <a:p>
            <a:r>
              <a:rPr lang="ro-RO" sz="1600" dirty="0">
                <a:solidFill>
                  <a:srgbClr val="3F5378"/>
                </a:solidFill>
              </a:rPr>
              <a:t>E-mail: ruslana.roman@amtap.md</a:t>
            </a:r>
            <a:endParaRPr lang="en-US" sz="1600" dirty="0">
              <a:solidFill>
                <a:srgbClr val="3F5378"/>
              </a:solidFill>
            </a:endParaRPr>
          </a:p>
          <a:p>
            <a:endParaRPr lang="en-US" sz="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5D96F-6813-41E4-99BD-DCD9B7C85449}"/>
              </a:ext>
            </a:extLst>
          </p:cNvPr>
          <p:cNvSpPr txBox="1"/>
          <p:nvPr/>
        </p:nvSpPr>
        <p:spPr>
          <a:xfrm>
            <a:off x="895578" y="2530345"/>
            <a:ext cx="1100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600" b="1" dirty="0">
                <a:solidFill>
                  <a:schemeClr val="bg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P-6 AMTAP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Содержимое 3" descr="Erasmus.jpg">
            <a:extLst>
              <a:ext uri="{FF2B5EF4-FFF2-40B4-BE49-F238E27FC236}">
                <a16:creationId xmlns:a16="http://schemas.microsoft.com/office/drawing/2014/main" id="{CC20016B-ED24-4B91-91A3-F56092B14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6" y="328066"/>
            <a:ext cx="2880000" cy="821369"/>
          </a:xfrm>
          <a:prstGeom prst="rect">
            <a:avLst/>
          </a:prstGeom>
        </p:spPr>
      </p:pic>
      <p:pic>
        <p:nvPicPr>
          <p:cNvPr id="6" name="Рисунок 4" descr="QF_558-158.png">
            <a:extLst>
              <a:ext uri="{FF2B5EF4-FFF2-40B4-BE49-F238E27FC236}">
                <a16:creationId xmlns:a16="http://schemas.microsoft.com/office/drawing/2014/main" id="{67806873-DC95-41A6-978E-5EA79093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67" y="324743"/>
            <a:ext cx="2880000" cy="821369"/>
          </a:xfrm>
          <a:prstGeom prst="rect">
            <a:avLst/>
          </a:prstGeom>
        </p:spPr>
      </p:pic>
      <p:pic>
        <p:nvPicPr>
          <p:cNvPr id="7" name="Рисунок 5" descr="amtap_logo.jpeg">
            <a:extLst>
              <a:ext uri="{FF2B5EF4-FFF2-40B4-BE49-F238E27FC236}">
                <a16:creationId xmlns:a16="http://schemas.microsoft.com/office/drawing/2014/main" id="{4F7DA239-3FAB-47FA-B5A9-2D6405E63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487" y="324750"/>
            <a:ext cx="720000" cy="7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45063C-D8C1-4AAF-A8EE-13EF89C06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872" y="5020056"/>
            <a:ext cx="1771823" cy="177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9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Content Placeholder 40">
            <a:extLst>
              <a:ext uri="{FF2B5EF4-FFF2-40B4-BE49-F238E27FC236}">
                <a16:creationId xmlns:a16="http://schemas.microsoft.com/office/drawing/2014/main" id="{17238D2E-1958-45AD-9D8E-9CF402890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34" y="1515066"/>
            <a:ext cx="3694147" cy="52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EC4C21F6-C807-46DC-BEDC-C945A2067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În data de 29.06.2022 în cadrul 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edin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ei Senatului  AMTAP a fost aprobat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Book Antiqua" panose="02040602050305030304" pitchFamily="18" charset="0"/>
              </a:rPr>
              <a:t>ă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Strategia privind asigurarea calită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 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Book Antiqua" panose="02040602050305030304" pitchFamily="18" charset="0"/>
              </a:rPr>
              <a:t>î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 cadrul AMTAP 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precum 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ș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Planul de ac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ț</a:t>
            </a:r>
            <a:r>
              <a:rPr lang="ro-RO" sz="22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iuni</a:t>
            </a:r>
            <a:r>
              <a:rPr lang="ro-RO" sz="22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realizare a acesteia.</a:t>
            </a:r>
            <a:endParaRPr lang="en-US" sz="2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0" y="234769"/>
            <a:ext cx="2340000" cy="667364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994" y="234769"/>
            <a:ext cx="2340000" cy="667364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639" y="231446"/>
            <a:ext cx="684000" cy="68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497937" y="1152145"/>
            <a:ext cx="6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dirty="0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EFF8D47F-0987-453D-B41A-F65E78EF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>
                <a:solidFill>
                  <a:schemeClr val="accent3">
                    <a:lumMod val="75000"/>
                  </a:schemeClr>
                </a:solidFill>
              </a:rPr>
              <a:t>Strategia privind asigurarea calității în cadrul AMTAP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3DAF39-0BB3-45E4-96E2-9EBBD05E5C86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93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6" y="328066"/>
            <a:ext cx="2880000" cy="821369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67" y="324743"/>
            <a:ext cx="2880000" cy="821369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487" y="324750"/>
            <a:ext cx="720000" cy="7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2513350" y="1152145"/>
            <a:ext cx="6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F463-D50D-4793-8557-A1CEEF1C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0" y="1688849"/>
            <a:ext cx="10045897" cy="46513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u="sng" dirty="0">
                <a:solidFill>
                  <a:schemeClr val="accent1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Obiectivele strategice ale Strategiei</a:t>
            </a:r>
            <a:r>
              <a:rPr lang="ro-RO" sz="4000" u="sng" dirty="0">
                <a:solidFill>
                  <a:schemeClr val="accent1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Asigurarea cadrului normativ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organizatoric pentru activit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ile desf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urate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AMTAP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domeniul calit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ii; 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Asigurarea cu resurse umane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nalt calificate; 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Asigurarea proceselor educa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ionale de calitate; 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Asigurarea proceselor de autoevaluare periodică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mbun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ire continu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ofertei educa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ionale; 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Asigurarea unor activit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administrativ-financiare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de suport de calitate.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49E014-6C70-484E-85F8-FDB9B7E91E71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6" y="328066"/>
            <a:ext cx="2880000" cy="821369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67" y="324743"/>
            <a:ext cx="2880000" cy="821369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487" y="324750"/>
            <a:ext cx="720000" cy="7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2513350" y="1152145"/>
            <a:ext cx="6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F463-D50D-4793-8557-A1CEEF1C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78672"/>
            <a:ext cx="10058400" cy="465072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sz="4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Direcțiile prioritare </a:t>
            </a:r>
            <a:r>
              <a:rPr lang="ro-RO" sz="4000" b="1" u="sng" dirty="0">
                <a:solidFill>
                  <a:schemeClr val="accent1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ale Strategiei</a:t>
            </a:r>
            <a:r>
              <a:rPr lang="ro-RO" sz="4000" u="sng" dirty="0">
                <a:solidFill>
                  <a:schemeClr val="accent1">
                    <a:lumMod val="75000"/>
                  </a:schemeClr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Actualizarea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dezvoltarea cadrului de politici pentru asigurarea calit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Academia de Muzic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Teatru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Arte Plastice;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Consolidarea capacită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ilor resurselor umane pentru promovarea culturii calit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institu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ie;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Modernizarea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mbun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irea continua a Programelor de studii la toate nivelurile de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nv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â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nt.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implementarea activit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ilor de autoevaluare intern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ă;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"/>
            </a:pP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Dezvoltarea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modernizarea infrastructurii institu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ionale pentru asigurarea calit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î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educa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ie, cercetare, crea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servicii sociale.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AA1D35-BC15-4EC9-B3B4-B3B4CDEA6E1E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6" y="328066"/>
            <a:ext cx="2880000" cy="821369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67" y="324743"/>
            <a:ext cx="2880000" cy="821369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487" y="324750"/>
            <a:ext cx="720000" cy="7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2513350" y="1152145"/>
            <a:ext cx="6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F463-D50D-4793-8557-A1CEEF1C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78672"/>
            <a:ext cx="10058400" cy="4650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Domeniile de activitate</a:t>
            </a:r>
            <a:endParaRPr lang="ro-RO" sz="4000" u="sng" dirty="0">
              <a:solidFill>
                <a:schemeClr val="accent1">
                  <a:lumMod val="75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ia/Procesul educa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Resurse umane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tiin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ific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tiin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ifico-didactic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Book Antiqua" panose="02040602050305030304" pitchFamily="18" charset="0"/>
              </a:rPr>
              <a:t>ă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de crea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ionalizarea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Managementul calită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Infrastructura 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ș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resursele educa</a:t>
            </a:r>
            <a:r>
              <a:rPr lang="ro-RO" sz="2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ț</a:t>
            </a:r>
            <a:r>
              <a:rPr lang="ro-RO" sz="2800" dirty="0"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ionale</a:t>
            </a:r>
            <a:endParaRPr lang="en-US" sz="2800" dirty="0">
              <a:effectLst/>
              <a:latin typeface="Book Antiqua" panose="020406020503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FBD01-D836-450D-98B1-A16BA160029C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40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0" y="234769"/>
            <a:ext cx="2340000" cy="667364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94" y="234769"/>
            <a:ext cx="2340000" cy="667364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639" y="231446"/>
            <a:ext cx="684000" cy="68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827995" y="1152144"/>
            <a:ext cx="6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dirty="0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EFF8D47F-0987-453D-B41A-F65E78EF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906" y="2218944"/>
            <a:ext cx="3869094" cy="2664076"/>
          </a:xfrm>
        </p:spPr>
        <p:txBody>
          <a:bodyPr>
            <a:normAutofit fontScale="90000"/>
          </a:bodyPr>
          <a:lstStyle/>
          <a:p>
            <a:r>
              <a:rPr lang="ro-RO" sz="28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La sfârșitul Strategiei este anexat Planul de acțiuni, care conține acțiuni operaționale pentru fiecare obiectiv și direcție prioritară, sunt indicate riscurile.</a:t>
            </a:r>
            <a:endParaRPr lang="en-US" sz="2800" cap="none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214C71-7E55-4378-A0BE-4264A552B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600365"/>
            <a:ext cx="6624000" cy="51185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4FDCF2-EC02-49AC-BF5C-953DD6F77C65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5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0" y="234769"/>
            <a:ext cx="2340000" cy="667364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994" y="225439"/>
            <a:ext cx="2340000" cy="667364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639" y="231446"/>
            <a:ext cx="684000" cy="68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827995" y="1152144"/>
            <a:ext cx="6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dirty="0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EFF8D47F-0987-453D-B41A-F65E78EF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906" y="1943099"/>
            <a:ext cx="3869094" cy="2911475"/>
          </a:xfrm>
        </p:spPr>
        <p:txBody>
          <a:bodyPr>
            <a:normAutofit fontScale="90000"/>
          </a:bodyPr>
          <a:lstStyle/>
          <a:p>
            <a:r>
              <a:rPr lang="ro-RO" sz="28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  <a:t>Strategia instituțională este plasată pe site-ul AMTAP și a fost adusă la cunoștință tuturor subdiviziunilor.</a:t>
            </a:r>
            <a:br>
              <a:rPr lang="ro-RO" sz="28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r>
              <a:rPr lang="ro-RO" sz="2800" cap="none" dirty="0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https://amtap.md/ro/acte-normative-interne.html</a:t>
            </a:r>
            <a:br>
              <a:rPr lang="ro-RO" sz="2800" cap="none" dirty="0">
                <a:latin typeface="Book Antiqua" panose="02040602050305030304" pitchFamily="18" charset="0"/>
                <a:cs typeface="Times New Roman" panose="02020603050405020304" pitchFamily="18" charset="0"/>
              </a:rPr>
            </a:br>
            <a:endParaRPr lang="en-US" sz="2800" cap="none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3363B97-E050-4F9A-B7A5-51C0C391F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1756" y="1625146"/>
            <a:ext cx="8136000" cy="5007415"/>
          </a:xfr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BE2CB02-21DA-4B5E-9F18-191129AD709E}"/>
              </a:ext>
            </a:extLst>
          </p:cNvPr>
          <p:cNvSpPr/>
          <p:nvPr/>
        </p:nvSpPr>
        <p:spPr>
          <a:xfrm>
            <a:off x="552450" y="4225925"/>
            <a:ext cx="5067299" cy="3937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1107D4-F811-4617-820F-14C5D04AEA60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862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80" y="234769"/>
            <a:ext cx="2340000" cy="667364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994" y="225439"/>
            <a:ext cx="2340000" cy="667364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639" y="231446"/>
            <a:ext cx="684000" cy="68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827995" y="1152144"/>
            <a:ext cx="6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WP3: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Advancement of university integrative function on QA</a:t>
            </a:r>
            <a:endParaRPr lang="en-US" dirty="0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EFF8D47F-0987-453D-B41A-F65E78EFC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906" y="1609725"/>
            <a:ext cx="3869094" cy="4495799"/>
          </a:xfrm>
        </p:spPr>
        <p:txBody>
          <a:bodyPr>
            <a:normAutofit fontScale="90000"/>
          </a:bodyPr>
          <a:lstStyle/>
          <a:p>
            <a:r>
              <a:rPr lang="ro-RO" sz="2800" cap="none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 planul de activitate al </a:t>
            </a:r>
            <a:r>
              <a:rPr lang="ro-RO" sz="2800" i="1" cap="none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Consiliului de evaluare și asigurare a calității studiilor </a:t>
            </a:r>
            <a:r>
              <a:rPr lang="ro-RO" sz="2800" cap="none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pentru anul curent au fost introduse activități din planul de acțiuni.</a:t>
            </a:r>
            <a:br>
              <a:rPr lang="ro-RO" sz="2800" cap="none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sz="2800" cap="none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https://amtap.md/assets/pdf/Plan%20de%20activitate%20CEACS_22-23.pdf</a:t>
            </a:r>
            <a:br>
              <a:rPr lang="ro-RO" sz="2800" cap="none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cap="none" dirty="0">
              <a:latin typeface="Book Antiqua" panose="0204060205030503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762094-8057-4BCF-8E16-76C7A50B9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2" y="1676400"/>
            <a:ext cx="3552385" cy="501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A8799-CA8D-4D37-AFB2-69BF162B4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74" y="1685925"/>
            <a:ext cx="3551483" cy="501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562F55F-1DEC-453D-816B-6628C65DD2FA}"/>
              </a:ext>
            </a:extLst>
          </p:cNvPr>
          <p:cNvSpPr/>
          <p:nvPr/>
        </p:nvSpPr>
        <p:spPr>
          <a:xfrm>
            <a:off x="284382" y="4090988"/>
            <a:ext cx="412798" cy="166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AD32EDF2-F4B6-4064-83AC-E06D0ABFD098}"/>
              </a:ext>
            </a:extLst>
          </p:cNvPr>
          <p:cNvSpPr/>
          <p:nvPr/>
        </p:nvSpPr>
        <p:spPr>
          <a:xfrm>
            <a:off x="4518904" y="2633662"/>
            <a:ext cx="412798" cy="195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C7815FF-8EFF-49BF-8B41-6AA2628CEE5F}"/>
              </a:ext>
            </a:extLst>
          </p:cNvPr>
          <p:cNvSpPr/>
          <p:nvPr/>
        </p:nvSpPr>
        <p:spPr>
          <a:xfrm>
            <a:off x="4517952" y="3029092"/>
            <a:ext cx="412798" cy="195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1A93A3A-448C-409D-B40E-8F990EE7DE7E}"/>
              </a:ext>
            </a:extLst>
          </p:cNvPr>
          <p:cNvSpPr/>
          <p:nvPr/>
        </p:nvSpPr>
        <p:spPr>
          <a:xfrm>
            <a:off x="4527477" y="4334017"/>
            <a:ext cx="412798" cy="1952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68C266-4BAB-430D-BB82-E3124355BE62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965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Содержимое 3" descr="Erasmus.jpg">
            <a:extLst>
              <a:ext uri="{FF2B5EF4-FFF2-40B4-BE49-F238E27FC236}">
                <a16:creationId xmlns:a16="http://schemas.microsoft.com/office/drawing/2014/main" id="{54991F79-A7CF-4ACF-832F-944C423B3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76" y="328066"/>
            <a:ext cx="2880000" cy="821369"/>
          </a:xfrm>
          <a:prstGeom prst="rect">
            <a:avLst/>
          </a:prstGeom>
        </p:spPr>
      </p:pic>
      <p:pic>
        <p:nvPicPr>
          <p:cNvPr id="20" name="Рисунок 4" descr="QF_558-158.png">
            <a:extLst>
              <a:ext uri="{FF2B5EF4-FFF2-40B4-BE49-F238E27FC236}">
                <a16:creationId xmlns:a16="http://schemas.microsoft.com/office/drawing/2014/main" id="{0E5A5EF3-0360-4D50-B88D-E3BCC9E4D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167" y="324743"/>
            <a:ext cx="2880000" cy="821369"/>
          </a:xfrm>
          <a:prstGeom prst="rect">
            <a:avLst/>
          </a:prstGeom>
        </p:spPr>
      </p:pic>
      <p:pic>
        <p:nvPicPr>
          <p:cNvPr id="21" name="Рисунок 5" descr="amtap_logo.jpeg">
            <a:extLst>
              <a:ext uri="{FF2B5EF4-FFF2-40B4-BE49-F238E27FC236}">
                <a16:creationId xmlns:a16="http://schemas.microsoft.com/office/drawing/2014/main" id="{677050CE-0BB2-41E0-92EB-9D8D28CA4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4487" y="324750"/>
            <a:ext cx="720000" cy="72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FDE7CA-F11F-4BCA-AA6A-C4E289ACCA4E}"/>
              </a:ext>
            </a:extLst>
          </p:cNvPr>
          <p:cNvSpPr txBox="1"/>
          <p:nvPr/>
        </p:nvSpPr>
        <p:spPr>
          <a:xfrm>
            <a:off x="1484650" y="1152145"/>
            <a:ext cx="8733162" cy="374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67005" indent="-17145" fontAlgn="base" hangingPunct="0">
              <a:lnSpc>
                <a:spcPct val="107000"/>
              </a:lnSpc>
              <a:spcAft>
                <a:spcPts val="800"/>
              </a:spcAft>
              <a:tabLst>
                <a:tab pos="201295" algn="l"/>
              </a:tabLst>
            </a:pP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WP4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FF000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Enhancement of institutional capacities for implementation of QA reform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2FF463-D50D-4793-8557-A1CEEF1C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33550"/>
            <a:ext cx="10058400" cy="48958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4000" b="1" u="sng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Seminare/Sesiuni de informare organizate</a:t>
            </a:r>
            <a:endParaRPr lang="ro-RO" sz="4000" u="sng" dirty="0">
              <a:solidFill>
                <a:schemeClr val="accent1">
                  <a:lumMod val="75000"/>
                </a:schemeClr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689C0A-BB12-4484-8DE1-4C62357AC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746142"/>
              </p:ext>
            </p:extLst>
          </p:nvPr>
        </p:nvGraphicFramePr>
        <p:xfrm>
          <a:off x="609600" y="2543174"/>
          <a:ext cx="10629887" cy="35296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1650">
                  <a:extLst>
                    <a:ext uri="{9D8B030D-6E8A-4147-A177-3AD203B41FA5}">
                      <a16:colId xmlns:a16="http://schemas.microsoft.com/office/drawing/2014/main" val="2420142336"/>
                    </a:ext>
                  </a:extLst>
                </a:gridCol>
                <a:gridCol w="7687418">
                  <a:extLst>
                    <a:ext uri="{9D8B030D-6E8A-4147-A177-3AD203B41FA5}">
                      <a16:colId xmlns:a16="http://schemas.microsoft.com/office/drawing/2014/main" val="1476419453"/>
                    </a:ext>
                  </a:extLst>
                </a:gridCol>
                <a:gridCol w="1170819">
                  <a:extLst>
                    <a:ext uri="{9D8B030D-6E8A-4147-A177-3AD203B41FA5}">
                      <a16:colId xmlns:a16="http://schemas.microsoft.com/office/drawing/2014/main" val="1883618046"/>
                    </a:ext>
                  </a:extLst>
                </a:gridCol>
              </a:tblGrid>
              <a:tr h="466726"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latin typeface="Book Antiqua" panose="02040602050305030304" pitchFamily="18" charset="0"/>
                        </a:rPr>
                        <a:t>Data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latin typeface="Book Antiqua" panose="02040602050305030304" pitchFamily="18" charset="0"/>
                        </a:rPr>
                        <a:t>Descrierea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latin typeface="Book Antiqua" panose="02040602050305030304" pitchFamily="18" charset="0"/>
                        </a:rPr>
                        <a:t>Nr.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375954"/>
                  </a:ext>
                </a:extLst>
              </a:tr>
              <a:tr h="698494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18.07.2021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În cadrul ședinței Consiliului de Evaluare și Asigurare a Calității Studiilor.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9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834084"/>
                  </a:ext>
                </a:extLst>
              </a:tr>
              <a:tr h="399139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03.11.2021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În cadrul ședinței Senatului.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31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52868"/>
                  </a:ext>
                </a:extLst>
              </a:tr>
              <a:tr h="59407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29.06.2022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În cadrul ședinței Senatului.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30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183401"/>
                  </a:ext>
                </a:extLst>
              </a:tr>
              <a:tr h="997848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16.12.2022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b="1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Seminar de informare </a:t>
                      </a:r>
                      <a:r>
                        <a:rPr lang="ro-RO" sz="2400" kern="1200" dirty="0">
                          <a:solidFill>
                            <a:schemeClr val="dk1"/>
                          </a:solidFill>
                          <a:effectLst/>
                          <a:latin typeface="Book Antiqua" panose="02040602050305030304" pitchFamily="18" charset="0"/>
                        </a:rPr>
                        <a:t>cu genericul INFODAY ERASMUS+ dedicat proiectelor Programului Uniunii Europene ERASMUS+ realizate la AMTAP. 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Book Antiqua" panose="02040602050305030304" pitchFamily="18" charset="0"/>
                        </a:rPr>
                        <a:t>22</a:t>
                      </a:r>
                      <a:endParaRPr lang="en-US" sz="2400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045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B4EB57E-0E91-4967-B3DE-89F4C8EC8B1D}"/>
              </a:ext>
            </a:extLst>
          </p:cNvPr>
          <p:cNvSpPr txBox="1"/>
          <p:nvPr/>
        </p:nvSpPr>
        <p:spPr>
          <a:xfrm>
            <a:off x="11363325" y="6267450"/>
            <a:ext cx="523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0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281</TotalTime>
  <Words>618</Words>
  <Application>Microsoft Office PowerPoint</Application>
  <PresentationFormat>Widescreen</PresentationFormat>
  <Paragraphs>91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Book Antiqua</vt:lpstr>
      <vt:lpstr>Calibri</vt:lpstr>
      <vt:lpstr>Cambria</vt:lpstr>
      <vt:lpstr>Rockwell</vt:lpstr>
      <vt:lpstr>Rockwell Condensed</vt:lpstr>
      <vt:lpstr>Times New Roman</vt:lpstr>
      <vt:lpstr>Wingdings</vt:lpstr>
      <vt:lpstr>Wood Type</vt:lpstr>
      <vt:lpstr>Project acronym: QFORTE Project title: QFORTE - Enhancement of Quality Assurance in Higher Education System in Moldova  (Ref. nr.: 618742-EPP-1-2020-1-MD-EPPKA2-CBHE-SP)</vt:lpstr>
      <vt:lpstr>Strategia privind asigurarea calității în cadrul AMTAP</vt:lpstr>
      <vt:lpstr>PowerPoint Presentation</vt:lpstr>
      <vt:lpstr>PowerPoint Presentation</vt:lpstr>
      <vt:lpstr>PowerPoint Presentation</vt:lpstr>
      <vt:lpstr>La sfârșitul Strategiei este anexat Planul de acțiuni, care conține acțiuni operaționale pentru fiecare obiectiv și direcție prioritară, sunt indicate riscurile.</vt:lpstr>
      <vt:lpstr>Strategia instituțională este plasată pe site-ul AMTAP și a fost adusă la cunoștință tuturor subdiviziunilor. https://amtap.md/ro/acte-normative-interne.html </vt:lpstr>
      <vt:lpstr>În planul de activitate al Consiliului de evaluare și asigurare a calității studiilor pentru anul curent au fost introduse activități din planul de acțiuni. https://amtap.md/assets/pdf/Plan%20de%20activitate%20CEACS_22-23.pdf </vt:lpstr>
      <vt:lpstr>PowerPoint Presentation</vt:lpstr>
      <vt:lpstr>PowerPoint Presentation</vt:lpstr>
      <vt:lpstr>Va multumim pentru atentie!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acronym: QFORTE Project title: QFORTE - Enhancement of Quality Assurance in Higher Education System in Moldova  (Ref. nr.: 618742-EPP-1-2020-1-MD-EPPKA2-CBHE-SP)</dc:title>
  <dc:creator>Ruslana</dc:creator>
  <cp:lastModifiedBy>Ruslana</cp:lastModifiedBy>
  <cp:revision>12</cp:revision>
  <dcterms:created xsi:type="dcterms:W3CDTF">2023-02-06T16:53:49Z</dcterms:created>
  <dcterms:modified xsi:type="dcterms:W3CDTF">2023-02-07T08:48:40Z</dcterms:modified>
</cp:coreProperties>
</file>