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5" r:id="rId3"/>
    <p:sldId id="276" r:id="rId4"/>
    <p:sldId id="273" r:id="rId5"/>
    <p:sldId id="258" r:id="rId6"/>
    <p:sldId id="268" r:id="rId7"/>
    <p:sldId id="267" r:id="rId8"/>
    <p:sldId id="270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63" d="100"/>
          <a:sy n="63" d="100"/>
        </p:scale>
        <p:origin x="14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512F5-2895-4E46-B769-99AA968F4570}" type="doc">
      <dgm:prSet loTypeId="urn:microsoft.com/office/officeart/2005/8/layout/pList2" loCatId="list" qsTypeId="urn:microsoft.com/office/officeart/2005/8/quickstyle/simple1" qsCatId="simple" csTypeId="urn:microsoft.com/office/officeart/2005/8/colors/accent2_1" csCatId="accent2" phldr="1"/>
      <dgm:spPr/>
    </dgm:pt>
    <dgm:pt modelId="{6542C44A-3C78-48E3-968F-D223511BA404}">
      <dgm:prSet phldrT="[Text]" custT="1"/>
      <dgm:spPr/>
      <dgm:t>
        <a:bodyPr/>
        <a:lstStyle/>
        <a:p>
          <a:r>
            <a:rPr lang="en-US" sz="2000" dirty="0" err="1">
              <a:solidFill>
                <a:srgbClr val="002060"/>
              </a:solidFill>
            </a:rPr>
            <a:t>QFORTE</a:t>
          </a:r>
          <a:r>
            <a:rPr lang="en-US" sz="2000" dirty="0">
              <a:solidFill>
                <a:srgbClr val="002060"/>
              </a:solidFill>
            </a:rPr>
            <a:t> Institutional Web page in national language:</a:t>
          </a:r>
        </a:p>
      </dgm:t>
    </dgm:pt>
    <dgm:pt modelId="{1040D041-9C7E-4460-B110-D3CE7721ED91}" type="parTrans" cxnId="{72606A82-4EEE-4155-9D1E-B1D69050872B}">
      <dgm:prSet/>
      <dgm:spPr/>
      <dgm:t>
        <a:bodyPr/>
        <a:lstStyle/>
        <a:p>
          <a:endParaRPr lang="en-US"/>
        </a:p>
      </dgm:t>
    </dgm:pt>
    <dgm:pt modelId="{1F9B6608-DF2B-431E-A606-FAC9A38ECE04}" type="sibTrans" cxnId="{72606A82-4EEE-4155-9D1E-B1D69050872B}">
      <dgm:prSet/>
      <dgm:spPr/>
      <dgm:t>
        <a:bodyPr/>
        <a:lstStyle/>
        <a:p>
          <a:endParaRPr lang="en-US"/>
        </a:p>
      </dgm:t>
    </dgm:pt>
    <dgm:pt modelId="{C8EFFF3C-3F8A-41F0-8D50-E52930C1EF2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rgbClr val="002060"/>
              </a:solidFill>
            </a:rPr>
            <a:t>Institutional Facebook page in national language</a:t>
          </a:r>
        </a:p>
      </dgm:t>
    </dgm:pt>
    <dgm:pt modelId="{0EFAE7E8-EA53-44FE-BF12-B6D4685C55DA}" type="parTrans" cxnId="{93ECC2F1-D0BB-4D88-BA31-8DC4211E6095}">
      <dgm:prSet/>
      <dgm:spPr/>
      <dgm:t>
        <a:bodyPr/>
        <a:lstStyle/>
        <a:p>
          <a:endParaRPr lang="en-US"/>
        </a:p>
      </dgm:t>
    </dgm:pt>
    <dgm:pt modelId="{B779D9C7-02B0-4F7A-ADAB-D2E331889922}" type="sibTrans" cxnId="{93ECC2F1-D0BB-4D88-BA31-8DC4211E6095}">
      <dgm:prSet/>
      <dgm:spPr/>
      <dgm:t>
        <a:bodyPr/>
        <a:lstStyle/>
        <a:p>
          <a:endParaRPr lang="en-US"/>
        </a:p>
      </dgm:t>
    </dgm:pt>
    <dgm:pt modelId="{A5B7F1A1-46B2-48CE-A155-60C5C8B70690}" type="pres">
      <dgm:prSet presAssocID="{0B1512F5-2895-4E46-B769-99AA968F4570}" presName="Name0" presStyleCnt="0">
        <dgm:presLayoutVars>
          <dgm:dir/>
          <dgm:resizeHandles val="exact"/>
        </dgm:presLayoutVars>
      </dgm:prSet>
      <dgm:spPr/>
    </dgm:pt>
    <dgm:pt modelId="{C4B0E1BB-3184-40EF-87CB-458AAAACBFE7}" type="pres">
      <dgm:prSet presAssocID="{0B1512F5-2895-4E46-B769-99AA968F4570}" presName="bkgdShp" presStyleLbl="alignAccFollowNode1" presStyleIdx="0" presStyleCnt="1"/>
      <dgm:spPr/>
    </dgm:pt>
    <dgm:pt modelId="{935B0B7D-4912-4102-BAF7-FE2A96C7D65D}" type="pres">
      <dgm:prSet presAssocID="{0B1512F5-2895-4E46-B769-99AA968F4570}" presName="linComp" presStyleCnt="0"/>
      <dgm:spPr/>
    </dgm:pt>
    <dgm:pt modelId="{A80C3985-0748-490D-A9B5-58D586DDA114}" type="pres">
      <dgm:prSet presAssocID="{6542C44A-3C78-48E3-968F-D223511BA404}" presName="compNode" presStyleCnt="0"/>
      <dgm:spPr/>
    </dgm:pt>
    <dgm:pt modelId="{B9F2BEAC-830A-48BE-AC5B-4F0B06F489E6}" type="pres">
      <dgm:prSet presAssocID="{6542C44A-3C78-48E3-968F-D223511BA404}" presName="node" presStyleLbl="node1" presStyleIdx="0" presStyleCnt="2">
        <dgm:presLayoutVars>
          <dgm:bulletEnabled val="1"/>
        </dgm:presLayoutVars>
      </dgm:prSet>
      <dgm:spPr/>
    </dgm:pt>
    <dgm:pt modelId="{CFDC87D8-1530-4AD7-A4B5-43F1D9AA021B}" type="pres">
      <dgm:prSet presAssocID="{6542C44A-3C78-48E3-968F-D223511BA404}" presName="invisiNode" presStyleLbl="node1" presStyleIdx="0" presStyleCnt="2"/>
      <dgm:spPr/>
    </dgm:pt>
    <dgm:pt modelId="{FE018E06-94F5-4DC1-B634-AF9664E62AA2}" type="pres">
      <dgm:prSet presAssocID="{6542C44A-3C78-48E3-968F-D223511BA404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2000" b="-152000"/>
          </a:stretch>
        </a:blipFill>
      </dgm:spPr>
    </dgm:pt>
    <dgm:pt modelId="{0B1F947B-9320-4DC1-B15A-0B5BDA03F577}" type="pres">
      <dgm:prSet presAssocID="{1F9B6608-DF2B-431E-A606-FAC9A38ECE04}" presName="sibTrans" presStyleLbl="sibTrans2D1" presStyleIdx="0" presStyleCnt="0"/>
      <dgm:spPr/>
    </dgm:pt>
    <dgm:pt modelId="{CCFF6FE2-2B93-43BF-9FC1-DEF914237736}" type="pres">
      <dgm:prSet presAssocID="{C8EFFF3C-3F8A-41F0-8D50-E52930C1EF2C}" presName="compNode" presStyleCnt="0"/>
      <dgm:spPr/>
    </dgm:pt>
    <dgm:pt modelId="{BAB69B95-7843-477A-9D81-B65DE96538D1}" type="pres">
      <dgm:prSet presAssocID="{C8EFFF3C-3F8A-41F0-8D50-E52930C1EF2C}" presName="node" presStyleLbl="node1" presStyleIdx="1" presStyleCnt="2">
        <dgm:presLayoutVars>
          <dgm:bulletEnabled val="1"/>
        </dgm:presLayoutVars>
      </dgm:prSet>
      <dgm:spPr/>
    </dgm:pt>
    <dgm:pt modelId="{F77C143F-EA20-4931-B25C-E9B5D69FFB35}" type="pres">
      <dgm:prSet presAssocID="{C8EFFF3C-3F8A-41F0-8D50-E52930C1EF2C}" presName="invisiNode" presStyleLbl="node1" presStyleIdx="1" presStyleCnt="2"/>
      <dgm:spPr/>
    </dgm:pt>
    <dgm:pt modelId="{BE243DAB-46E5-4803-8479-2925D2435617}" type="pres">
      <dgm:prSet presAssocID="{C8EFFF3C-3F8A-41F0-8D50-E52930C1EF2C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</dgm:ptLst>
  <dgm:cxnLst>
    <dgm:cxn modelId="{99095206-D4A5-47D0-9A62-AA07B7839E1C}" type="presOf" srcId="{0B1512F5-2895-4E46-B769-99AA968F4570}" destId="{A5B7F1A1-46B2-48CE-A155-60C5C8B70690}" srcOrd="0" destOrd="0" presId="urn:microsoft.com/office/officeart/2005/8/layout/pList2"/>
    <dgm:cxn modelId="{31C42A1E-021A-4657-854C-ADED2374DEAA}" type="presOf" srcId="{C8EFFF3C-3F8A-41F0-8D50-E52930C1EF2C}" destId="{BAB69B95-7843-477A-9D81-B65DE96538D1}" srcOrd="0" destOrd="0" presId="urn:microsoft.com/office/officeart/2005/8/layout/pList2"/>
    <dgm:cxn modelId="{D168737E-6CCB-4EEA-BB98-9BBAC7395C30}" type="presOf" srcId="{6542C44A-3C78-48E3-968F-D223511BA404}" destId="{B9F2BEAC-830A-48BE-AC5B-4F0B06F489E6}" srcOrd="0" destOrd="0" presId="urn:microsoft.com/office/officeart/2005/8/layout/pList2"/>
    <dgm:cxn modelId="{72606A82-4EEE-4155-9D1E-B1D69050872B}" srcId="{0B1512F5-2895-4E46-B769-99AA968F4570}" destId="{6542C44A-3C78-48E3-968F-D223511BA404}" srcOrd="0" destOrd="0" parTransId="{1040D041-9C7E-4460-B110-D3CE7721ED91}" sibTransId="{1F9B6608-DF2B-431E-A606-FAC9A38ECE04}"/>
    <dgm:cxn modelId="{DFBC6AB3-721E-4A24-96D9-32060FB56085}" type="presOf" srcId="{1F9B6608-DF2B-431E-A606-FAC9A38ECE04}" destId="{0B1F947B-9320-4DC1-B15A-0B5BDA03F577}" srcOrd="0" destOrd="0" presId="urn:microsoft.com/office/officeart/2005/8/layout/pList2"/>
    <dgm:cxn modelId="{93ECC2F1-D0BB-4D88-BA31-8DC4211E6095}" srcId="{0B1512F5-2895-4E46-B769-99AA968F4570}" destId="{C8EFFF3C-3F8A-41F0-8D50-E52930C1EF2C}" srcOrd="1" destOrd="0" parTransId="{0EFAE7E8-EA53-44FE-BF12-B6D4685C55DA}" sibTransId="{B779D9C7-02B0-4F7A-ADAB-D2E331889922}"/>
    <dgm:cxn modelId="{9736F067-32CC-491F-A6F6-6AE93CCACC71}" type="presParOf" srcId="{A5B7F1A1-46B2-48CE-A155-60C5C8B70690}" destId="{C4B0E1BB-3184-40EF-87CB-458AAAACBFE7}" srcOrd="0" destOrd="0" presId="urn:microsoft.com/office/officeart/2005/8/layout/pList2"/>
    <dgm:cxn modelId="{D67738E6-E8DD-4C1A-B097-946BEA8635CE}" type="presParOf" srcId="{A5B7F1A1-46B2-48CE-A155-60C5C8B70690}" destId="{935B0B7D-4912-4102-BAF7-FE2A96C7D65D}" srcOrd="1" destOrd="0" presId="urn:microsoft.com/office/officeart/2005/8/layout/pList2"/>
    <dgm:cxn modelId="{1B724650-3FAC-43E9-B183-5249D331F446}" type="presParOf" srcId="{935B0B7D-4912-4102-BAF7-FE2A96C7D65D}" destId="{A80C3985-0748-490D-A9B5-58D586DDA114}" srcOrd="0" destOrd="0" presId="urn:microsoft.com/office/officeart/2005/8/layout/pList2"/>
    <dgm:cxn modelId="{CF6553D7-ABD1-4250-9082-89BA0D0D0F52}" type="presParOf" srcId="{A80C3985-0748-490D-A9B5-58D586DDA114}" destId="{B9F2BEAC-830A-48BE-AC5B-4F0B06F489E6}" srcOrd="0" destOrd="0" presId="urn:microsoft.com/office/officeart/2005/8/layout/pList2"/>
    <dgm:cxn modelId="{18AC076C-4B66-40BC-A7EE-2E1C625D3D76}" type="presParOf" srcId="{A80C3985-0748-490D-A9B5-58D586DDA114}" destId="{CFDC87D8-1530-4AD7-A4B5-43F1D9AA021B}" srcOrd="1" destOrd="0" presId="urn:microsoft.com/office/officeart/2005/8/layout/pList2"/>
    <dgm:cxn modelId="{2F1C471D-FBC5-4400-ACFC-967C22F1CFB7}" type="presParOf" srcId="{A80C3985-0748-490D-A9B5-58D586DDA114}" destId="{FE018E06-94F5-4DC1-B634-AF9664E62AA2}" srcOrd="2" destOrd="0" presId="urn:microsoft.com/office/officeart/2005/8/layout/pList2"/>
    <dgm:cxn modelId="{9F1BAC0F-BA74-4E20-B3F4-B3E26C543FC5}" type="presParOf" srcId="{935B0B7D-4912-4102-BAF7-FE2A96C7D65D}" destId="{0B1F947B-9320-4DC1-B15A-0B5BDA03F577}" srcOrd="1" destOrd="0" presId="urn:microsoft.com/office/officeart/2005/8/layout/pList2"/>
    <dgm:cxn modelId="{EDF86419-BD8E-4BD4-B7C4-0B2C2F8D3344}" type="presParOf" srcId="{935B0B7D-4912-4102-BAF7-FE2A96C7D65D}" destId="{CCFF6FE2-2B93-43BF-9FC1-DEF914237736}" srcOrd="2" destOrd="0" presId="urn:microsoft.com/office/officeart/2005/8/layout/pList2"/>
    <dgm:cxn modelId="{E81F0A3B-046F-4765-888B-48FFE585DAEC}" type="presParOf" srcId="{CCFF6FE2-2B93-43BF-9FC1-DEF914237736}" destId="{BAB69B95-7843-477A-9D81-B65DE96538D1}" srcOrd="0" destOrd="0" presId="urn:microsoft.com/office/officeart/2005/8/layout/pList2"/>
    <dgm:cxn modelId="{2ED77DDB-CB22-480E-973D-8437DA0BD1B1}" type="presParOf" srcId="{CCFF6FE2-2B93-43BF-9FC1-DEF914237736}" destId="{F77C143F-EA20-4931-B25C-E9B5D69FFB35}" srcOrd="1" destOrd="0" presId="urn:microsoft.com/office/officeart/2005/8/layout/pList2"/>
    <dgm:cxn modelId="{99C3AE77-2F68-47CB-B0EA-F8CA711E18D7}" type="presParOf" srcId="{CCFF6FE2-2B93-43BF-9FC1-DEF914237736}" destId="{BE243DAB-46E5-4803-8479-2925D243561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0E1BB-3184-40EF-87CB-458AAAACBFE7}">
      <dsp:nvSpPr>
        <dsp:cNvPr id="0" name=""/>
        <dsp:cNvSpPr/>
      </dsp:nvSpPr>
      <dsp:spPr>
        <a:xfrm>
          <a:off x="0" y="0"/>
          <a:ext cx="7607188" cy="747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18E06-94F5-4DC1-B634-AF9664E62AA2}">
      <dsp:nvSpPr>
        <dsp:cNvPr id="0" name=""/>
        <dsp:cNvSpPr/>
      </dsp:nvSpPr>
      <dsp:spPr>
        <a:xfrm>
          <a:off x="229088" y="99645"/>
          <a:ext cx="3404290" cy="5480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2000" b="-15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2BEAC-830A-48BE-AC5B-4F0B06F489E6}">
      <dsp:nvSpPr>
        <dsp:cNvPr id="0" name=""/>
        <dsp:cNvSpPr/>
      </dsp:nvSpPr>
      <dsp:spPr>
        <a:xfrm rot="10800000">
          <a:off x="229088" y="747338"/>
          <a:ext cx="3404290" cy="9134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2060"/>
              </a:solidFill>
            </a:rPr>
            <a:t>QFORTE</a:t>
          </a:r>
          <a:r>
            <a:rPr lang="en-US" sz="2000" kern="1200" dirty="0">
              <a:solidFill>
                <a:srgbClr val="002060"/>
              </a:solidFill>
            </a:rPr>
            <a:t> Institutional Web page in national language:</a:t>
          </a:r>
        </a:p>
      </dsp:txBody>
      <dsp:txXfrm rot="10800000">
        <a:off x="257179" y="747338"/>
        <a:ext cx="3348108" cy="885322"/>
      </dsp:txXfrm>
    </dsp:sp>
    <dsp:sp modelId="{BE243DAB-46E5-4803-8479-2925D2435617}">
      <dsp:nvSpPr>
        <dsp:cNvPr id="0" name=""/>
        <dsp:cNvSpPr/>
      </dsp:nvSpPr>
      <dsp:spPr>
        <a:xfrm>
          <a:off x="3973808" y="99645"/>
          <a:ext cx="3404290" cy="5480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69B95-7843-477A-9D81-B65DE96538D1}">
      <dsp:nvSpPr>
        <dsp:cNvPr id="0" name=""/>
        <dsp:cNvSpPr/>
      </dsp:nvSpPr>
      <dsp:spPr>
        <a:xfrm rot="10800000">
          <a:off x="3973808" y="747338"/>
          <a:ext cx="3404290" cy="91341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</a:rPr>
            <a:t>Institutional Facebook page in national language</a:t>
          </a:r>
        </a:p>
      </dsp:txBody>
      <dsp:txXfrm rot="10800000">
        <a:off x="4001899" y="747338"/>
        <a:ext cx="3348108" cy="885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8AB57-44B1-4B43-928D-DEF24EDE679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DEF84-D198-4E87-A835-74240FFD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DEF84-D198-4E87-A835-74240FFD7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2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DEF84-D198-4E87-A835-74240FFD7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DEF84-D198-4E87-A835-74240FFD7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8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8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8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0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4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3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1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3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7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6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8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0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285D-00D4-404E-85C0-F5878C3210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2BEE7-BC26-49B4-AEE1-E16029B6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4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se.md/files/legal/interne/1.5_manualul_smc_r02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e.md/files/legal/interne/1.6_Strategia_Calitate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forte.usm.md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forte.usm.md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qforte.usm.m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ello.com/b/VN2baFbl/qforte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qforte.usm.m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forte.usm.m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forte.usm.md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qforte.usm.md/" TargetMode="External"/><Relationship Id="rId13" Type="http://schemas.openxmlformats.org/officeDocument/2006/relationships/hyperlink" Target="https://proiecte.usch.md/1-lansarea-proiectului-qforte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s://usarb.md/qforte/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s://uspee.md/cooperare-internationala/proiecte/qfor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bri.ase.md/qforte/" TargetMode="External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s://amtap.md/ro/despre-qforte.html" TargetMode="External"/><Relationship Id="rId10" Type="http://schemas.openxmlformats.org/officeDocument/2006/relationships/hyperlink" Target="https://international.usm.md/?page_id=814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Relationship Id="rId14" Type="http://schemas.openxmlformats.org/officeDocument/2006/relationships/hyperlink" Target="https://kdu.md/ru/nauka-i-mezhdunarodnye-svyazi/proekty/proekt-qfor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forte.usm.m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704" y="1650193"/>
            <a:ext cx="9160704" cy="9317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56" y="1616053"/>
            <a:ext cx="8229600" cy="8227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sz="24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of university integrative function on QA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endParaRPr lang="ru-RU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0898"/>
            <a:ext cx="2880320" cy="822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37" y="-536774"/>
            <a:ext cx="3724364" cy="2341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F32EFF-A3C8-8809-9333-B645ACEB40D0}"/>
              </a:ext>
            </a:extLst>
          </p:cNvPr>
          <p:cNvSpPr txBox="1"/>
          <p:nvPr/>
        </p:nvSpPr>
        <p:spPr>
          <a:xfrm>
            <a:off x="2211745" y="6300906"/>
            <a:ext cx="459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CONSORTIUM MEETING</a:t>
            </a:r>
          </a:p>
          <a:p>
            <a:pPr marL="0" indent="0" algn="ctr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 February 2023 / Chisinau, Moldova</a:t>
            </a:r>
          </a:p>
        </p:txBody>
      </p:sp>
      <p:pic>
        <p:nvPicPr>
          <p:cNvPr id="1026" name="Picture 2" descr="ASEM – coordonatorul proiectului ERASMUS+, COOPERA ...">
            <a:extLst>
              <a:ext uri="{FF2B5EF4-FFF2-40B4-BE49-F238E27FC236}">
                <a16:creationId xmlns:a16="http://schemas.microsoft.com/office/drawing/2014/main" id="{A888B9EA-8E45-F313-AFC4-BF968520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92" y="240898"/>
            <a:ext cx="2278361" cy="6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2477CB-A3D6-FD00-BAC3-432AAB28E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019" y="2605227"/>
            <a:ext cx="2912182" cy="39417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751538-0173-8497-2DAC-8182069898D0}"/>
              </a:ext>
            </a:extLst>
          </p:cNvPr>
          <p:cNvSpPr txBox="1"/>
          <p:nvPr/>
        </p:nvSpPr>
        <p:spPr>
          <a:xfrm>
            <a:off x="130905" y="2776810"/>
            <a:ext cx="648071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ASEM Strategy for Quality Assurance for 2022-2026,</a:t>
            </a:r>
          </a:p>
          <a:p>
            <a:r>
              <a:rPr lang="en-US" sz="2400" b="1" dirty="0"/>
              <a:t> </a:t>
            </a:r>
            <a:r>
              <a:rPr lang="en-US" sz="2400" dirty="0"/>
              <a:t>approved on 29.06.22</a:t>
            </a:r>
          </a:p>
          <a:p>
            <a:endParaRPr lang="en-US" dirty="0"/>
          </a:p>
          <a:p>
            <a:r>
              <a:rPr lang="ro-RO" dirty="0">
                <a:hlinkClick r:id="rId6"/>
              </a:rPr>
              <a:t>https://ase.md/files/legal/interne/1.6_Strategia_Calitate.pdf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The Manual of Quality Management System, </a:t>
            </a:r>
            <a:r>
              <a:rPr lang="en-US" sz="2000" dirty="0"/>
              <a:t>approved on 24.12.2020</a:t>
            </a:r>
          </a:p>
          <a:p>
            <a:r>
              <a:rPr lang="ro-RO" dirty="0">
                <a:hlinkClick r:id="rId7"/>
              </a:rPr>
              <a:t>https://ase.md/files/legal/interne/1.5_manualul_smc_r02.pdf</a:t>
            </a:r>
            <a:endParaRPr lang="en-US" dirty="0"/>
          </a:p>
          <a:p>
            <a:endParaRPr lang="en-US" dirty="0"/>
          </a:p>
          <a:p>
            <a:r>
              <a:rPr lang="en-US" sz="1800" i="1" dirty="0"/>
              <a:t>Still working on developing new procedures</a:t>
            </a:r>
          </a:p>
          <a:p>
            <a:endParaRPr lang="en-US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2558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83017-2ACB-4833-AC13-1B02FA3F6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2" y="6277680"/>
            <a:ext cx="1943236" cy="5550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285509-8F73-49B3-BA3A-A869554519D2}"/>
              </a:ext>
            </a:extLst>
          </p:cNvPr>
          <p:cNvSpPr txBox="1">
            <a:spLocks/>
          </p:cNvSpPr>
          <p:nvPr/>
        </p:nvSpPr>
        <p:spPr>
          <a:xfrm>
            <a:off x="1092101" y="881354"/>
            <a:ext cx="76071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A6.3./ University campaign on institutional quality assurance realized: </a:t>
            </a:r>
            <a:r>
              <a:rPr lang="en-US" sz="1800" b="1" dirty="0">
                <a:solidFill>
                  <a:srgbClr val="C00000"/>
                </a:solidFill>
              </a:rPr>
              <a:t>BY PARTNER UNIVERSITY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32896" r="7489" b="33269"/>
          <a:stretch/>
        </p:blipFill>
        <p:spPr>
          <a:xfrm>
            <a:off x="6516216" y="6120135"/>
            <a:ext cx="2336794" cy="6120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81925" y="6426144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https://qforte.usm.md/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25433"/>
              </p:ext>
            </p:extLst>
          </p:nvPr>
        </p:nvGraphicFramePr>
        <p:xfrm>
          <a:off x="429572" y="2029767"/>
          <a:ext cx="8318893" cy="2941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004">
                  <a:extLst>
                    <a:ext uri="{9D8B030D-6E8A-4147-A177-3AD203B41FA5}">
                      <a16:colId xmlns:a16="http://schemas.microsoft.com/office/drawing/2014/main" val="1678325468"/>
                    </a:ext>
                  </a:extLst>
                </a:gridCol>
                <a:gridCol w="1261712">
                  <a:extLst>
                    <a:ext uri="{9D8B030D-6E8A-4147-A177-3AD203B41FA5}">
                      <a16:colId xmlns:a16="http://schemas.microsoft.com/office/drawing/2014/main" val="1878054354"/>
                    </a:ext>
                  </a:extLst>
                </a:gridCol>
                <a:gridCol w="937063">
                  <a:extLst>
                    <a:ext uri="{9D8B030D-6E8A-4147-A177-3AD203B41FA5}">
                      <a16:colId xmlns:a16="http://schemas.microsoft.com/office/drawing/2014/main" val="2308516417"/>
                    </a:ext>
                  </a:extLst>
                </a:gridCol>
                <a:gridCol w="841593">
                  <a:extLst>
                    <a:ext uri="{9D8B030D-6E8A-4147-A177-3AD203B41FA5}">
                      <a16:colId xmlns:a16="http://schemas.microsoft.com/office/drawing/2014/main" val="1945423157"/>
                    </a:ext>
                  </a:extLst>
                </a:gridCol>
                <a:gridCol w="776056">
                  <a:extLst>
                    <a:ext uri="{9D8B030D-6E8A-4147-A177-3AD203B41FA5}">
                      <a16:colId xmlns:a16="http://schemas.microsoft.com/office/drawing/2014/main" val="4009844484"/>
                    </a:ext>
                  </a:extLst>
                </a:gridCol>
                <a:gridCol w="585642">
                  <a:extLst>
                    <a:ext uri="{9D8B030D-6E8A-4147-A177-3AD203B41FA5}">
                      <a16:colId xmlns:a16="http://schemas.microsoft.com/office/drawing/2014/main" val="3482440131"/>
                    </a:ext>
                  </a:extLst>
                </a:gridCol>
                <a:gridCol w="933555">
                  <a:extLst>
                    <a:ext uri="{9D8B030D-6E8A-4147-A177-3AD203B41FA5}">
                      <a16:colId xmlns:a16="http://schemas.microsoft.com/office/drawing/2014/main" val="452400545"/>
                    </a:ext>
                  </a:extLst>
                </a:gridCol>
                <a:gridCol w="552621">
                  <a:extLst>
                    <a:ext uri="{9D8B030D-6E8A-4147-A177-3AD203B41FA5}">
                      <a16:colId xmlns:a16="http://schemas.microsoft.com/office/drawing/2014/main" val="2536048287"/>
                    </a:ext>
                  </a:extLst>
                </a:gridCol>
                <a:gridCol w="701549">
                  <a:extLst>
                    <a:ext uri="{9D8B030D-6E8A-4147-A177-3AD203B41FA5}">
                      <a16:colId xmlns:a16="http://schemas.microsoft.com/office/drawing/2014/main" val="874885589"/>
                    </a:ext>
                  </a:extLst>
                </a:gridCol>
                <a:gridCol w="811558">
                  <a:extLst>
                    <a:ext uri="{9D8B030D-6E8A-4147-A177-3AD203B41FA5}">
                      <a16:colId xmlns:a16="http://schemas.microsoft.com/office/drawing/2014/main" val="3359655975"/>
                    </a:ext>
                  </a:extLst>
                </a:gridCol>
                <a:gridCol w="591540">
                  <a:extLst>
                    <a:ext uri="{9D8B030D-6E8A-4147-A177-3AD203B41FA5}">
                      <a16:colId xmlns:a16="http://schemas.microsoft.com/office/drawing/2014/main" val="1600239706"/>
                    </a:ext>
                  </a:extLst>
                </a:gridCol>
              </a:tblGrid>
              <a:tr h="42799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Partner Institution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INSTITUTIONAL LEVEL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NATIONAL LEVEL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INTERNATIONAL LEVEL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131946"/>
                  </a:ext>
                </a:extLst>
              </a:tr>
              <a:tr h="42799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Institutional Dissemination Events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Institutional Newspaper/Bulletin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Web &amp; Social media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Info days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Conferences/Workshops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Mass-media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Articles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Conferences/ Workshops/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Articles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1203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P1-USM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615213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P2-ASEM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02606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P3-USARB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966438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4.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P4-USC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116085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P5-KDU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4822808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P6-AMTAP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290427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P7-USPEE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517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59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83017-2ACB-4833-AC13-1B02FA3F6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2" y="6277680"/>
            <a:ext cx="1943236" cy="5550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285509-8F73-49B3-BA3A-A869554519D2}"/>
              </a:ext>
            </a:extLst>
          </p:cNvPr>
          <p:cNvSpPr txBox="1">
            <a:spLocks/>
          </p:cNvSpPr>
          <p:nvPr/>
        </p:nvSpPr>
        <p:spPr>
          <a:xfrm>
            <a:off x="657865" y="513743"/>
            <a:ext cx="8159737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Dissemination Activities of Partner Universities for: 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15.11.2022- 14.11.2023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32896" r="7489" b="33269"/>
          <a:stretch/>
        </p:blipFill>
        <p:spPr>
          <a:xfrm>
            <a:off x="6516216" y="6120135"/>
            <a:ext cx="2336794" cy="6120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81925" y="6426144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https://qforte.usm.md/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B67B49-DDD5-47EB-833D-946865357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3246"/>
              </p:ext>
            </p:extLst>
          </p:nvPr>
        </p:nvGraphicFramePr>
        <p:xfrm>
          <a:off x="711058" y="1844824"/>
          <a:ext cx="8159737" cy="3033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41251289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880906505"/>
                    </a:ext>
                  </a:extLst>
                </a:gridCol>
                <a:gridCol w="2903153">
                  <a:extLst>
                    <a:ext uri="{9D8B030D-6E8A-4147-A177-3AD203B41FA5}">
                      <a16:colId xmlns:a16="http://schemas.microsoft.com/office/drawing/2014/main" val="3929325694"/>
                    </a:ext>
                  </a:extLst>
                </a:gridCol>
              </a:tblGrid>
              <a:tr h="5575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Activity: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number of activities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be reported: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7149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(6.1.2.)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Design of project`s identity, promo materials &amp;web page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Project web page;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institutional web pages; 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320551"/>
                  </a:ext>
                </a:extLst>
              </a:tr>
              <a:tr h="103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(6.1.3.)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Launching and Concluding conferences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events;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80316"/>
                  </a:ext>
                </a:extLst>
              </a:tr>
              <a:tr h="142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(6.1.4.)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b="1" dirty="0">
                          <a:effectLst/>
                        </a:rPr>
                        <a:t>Inter-project coaching</a:t>
                      </a:r>
                      <a:endParaRPr lang="en-US" sz="1400" b="1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inter-project coaching meeting organized; 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25478"/>
                  </a:ext>
                </a:extLst>
              </a:tr>
              <a:tr h="315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(6.2.1)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b="1" dirty="0">
                          <a:effectLst/>
                        </a:rPr>
                        <a:t>Country Workshops </a:t>
                      </a:r>
                      <a:endParaRPr lang="en-US" sz="1400" b="1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Country Workshops realized;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21088"/>
                  </a:ext>
                </a:extLst>
              </a:tr>
              <a:tr h="315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(6.2.2.) </a:t>
                      </a:r>
                      <a:endParaRPr lang="en-US" sz="120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Mass-media dissemination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articles published on national level;</a:t>
                      </a:r>
                      <a:r>
                        <a:rPr lang="en-US" sz="1200" b="1" i="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6194"/>
                  </a:ext>
                </a:extLst>
              </a:tr>
              <a:tr h="315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(6.3.1.) 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 dissemination events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2 institutional Dissemination events by each </a:t>
                      </a:r>
                      <a:r>
                        <a:rPr lang="en-US" sz="1200" b="1" i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PCU</a:t>
                      </a: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147576"/>
                  </a:ext>
                </a:extLst>
              </a:tr>
              <a:tr h="224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(6.3.2.) </a:t>
                      </a:r>
                      <a:endParaRPr lang="en-US" sz="120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Publication of articles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3 articles published by each </a:t>
                      </a:r>
                      <a:r>
                        <a:rPr lang="en-US" sz="1200" b="1" i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PCU</a:t>
                      </a: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832620"/>
                  </a:ext>
                </a:extLst>
              </a:tr>
              <a:tr h="315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(6.4.) 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 satisfaction survey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survey completed by each partner;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4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70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9512" y="1150249"/>
            <a:ext cx="9160704" cy="9317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0898"/>
            <a:ext cx="2880320" cy="822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37" y="-536774"/>
            <a:ext cx="3724364" cy="2341029"/>
          </a:xfrm>
          <a:prstGeom prst="rect">
            <a:avLst/>
          </a:prstGeom>
        </p:spPr>
      </p:pic>
      <p:pic>
        <p:nvPicPr>
          <p:cNvPr id="1026" name="Picture 2" descr="ASEM – coordonatorul proiectului ERASMUS+, COOPERA ...">
            <a:extLst>
              <a:ext uri="{FF2B5EF4-FFF2-40B4-BE49-F238E27FC236}">
                <a16:creationId xmlns:a16="http://schemas.microsoft.com/office/drawing/2014/main" id="{A888B9EA-8E45-F313-AFC4-BF968520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57" y="234925"/>
            <a:ext cx="2278361" cy="6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29AFE7-8CA6-233D-567B-89933BDE2933}"/>
              </a:ext>
            </a:extLst>
          </p:cNvPr>
          <p:cNvSpPr txBox="1"/>
          <p:nvPr/>
        </p:nvSpPr>
        <p:spPr>
          <a:xfrm>
            <a:off x="2211745" y="6300906"/>
            <a:ext cx="459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CONSORTIUM MEETING</a:t>
            </a:r>
          </a:p>
          <a:p>
            <a:pPr marL="0" indent="0" algn="ctr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 February 2023 / Chisinau, Moldova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2653A-1871-450F-0231-57C5769872C8}"/>
              </a:ext>
            </a:extLst>
          </p:cNvPr>
          <p:cNvSpPr txBox="1"/>
          <p:nvPr/>
        </p:nvSpPr>
        <p:spPr>
          <a:xfrm>
            <a:off x="217695" y="2104875"/>
            <a:ext cx="85849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seminar “Quality Assurance in Higher Education Institutions”,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10-12 January 2022, 63 participants (28 on-site +35 online)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821756-D2C0-0FCE-1F99-6028B4F640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74" y="3397669"/>
            <a:ext cx="4315972" cy="27852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216880-97C0-1E75-9C70-0229D5597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53" y="3429000"/>
            <a:ext cx="4116885" cy="27852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ED5194-5E62-C7F1-26D3-82B7B3F9B6D8}"/>
              </a:ext>
            </a:extLst>
          </p:cNvPr>
          <p:cNvSpPr txBox="1">
            <a:spLocks/>
          </p:cNvSpPr>
          <p:nvPr/>
        </p:nvSpPr>
        <p:spPr>
          <a:xfrm>
            <a:off x="355537" y="837727"/>
            <a:ext cx="8229600" cy="822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r>
              <a:rPr lang="en-GB" sz="1800" b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b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WP4: </a:t>
            </a:r>
            <a:r>
              <a:rPr lang="en-US" sz="1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Enhancement of institutional capacities for implementation of QA reform</a:t>
            </a:r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856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9343" y="1142968"/>
            <a:ext cx="9160704" cy="9317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0898"/>
            <a:ext cx="2880320" cy="822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37" y="-536774"/>
            <a:ext cx="3724364" cy="2341029"/>
          </a:xfrm>
          <a:prstGeom prst="rect">
            <a:avLst/>
          </a:prstGeom>
        </p:spPr>
      </p:pic>
      <p:pic>
        <p:nvPicPr>
          <p:cNvPr id="1026" name="Picture 2" descr="ASEM – coordonatorul proiectului ERASMUS+, COOPERA ...">
            <a:extLst>
              <a:ext uri="{FF2B5EF4-FFF2-40B4-BE49-F238E27FC236}">
                <a16:creationId xmlns:a16="http://schemas.microsoft.com/office/drawing/2014/main" id="{A888B9EA-8E45-F313-AFC4-BF968520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5" y="268827"/>
            <a:ext cx="2278361" cy="6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476075-37B2-758B-8BE4-60071FE4D3DD}"/>
              </a:ext>
            </a:extLst>
          </p:cNvPr>
          <p:cNvSpPr txBox="1">
            <a:spLocks/>
          </p:cNvSpPr>
          <p:nvPr/>
        </p:nvSpPr>
        <p:spPr>
          <a:xfrm>
            <a:off x="251521" y="825480"/>
            <a:ext cx="8694826" cy="822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r>
              <a:rPr lang="en-GB" sz="1800" b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b="1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WP4: </a:t>
            </a:r>
            <a:r>
              <a:rPr lang="en-US" sz="1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Enhancement of institutional capacities for implementation of QA reform</a:t>
            </a:r>
          </a:p>
          <a:p>
            <a:pPr marL="0" indent="0" algn="ctr">
              <a:buFont typeface="Arial" pitchFamily="34" charset="0"/>
              <a:buNone/>
            </a:pPr>
            <a:endParaRPr lang="ro-RO" sz="1800" dirty="0"/>
          </a:p>
          <a:p>
            <a:pPr marL="0" indent="0" algn="just">
              <a:buNone/>
            </a:pP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 management system is ensured by the managers of each level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(university – 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rector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faculty – 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dean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department – head of department, section – 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head of the section,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etc.)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  <a:p>
            <a:pPr marL="0" indent="0" algn="ctr">
              <a:buFont typeface="Arial" pitchFamily="34" charset="0"/>
              <a:buNone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1E4CD-80E3-4793-4D1F-96D161BD5BC7}"/>
              </a:ext>
            </a:extLst>
          </p:cNvPr>
          <p:cNvSpPr txBox="1"/>
          <p:nvPr/>
        </p:nvSpPr>
        <p:spPr>
          <a:xfrm>
            <a:off x="410549" y="2770448"/>
            <a:ext cx="82809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ASEM QA structures:</a:t>
            </a:r>
          </a:p>
          <a:p>
            <a:pPr algn="ctr"/>
            <a:endParaRPr lang="ro-RO" b="1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Quality Assurance Board </a:t>
            </a:r>
            <a:r>
              <a:rPr lang="en-US" sz="1800" dirty="0"/>
              <a:t>- university level (13 people, including 2 students/masters)</a:t>
            </a:r>
            <a:endParaRPr lang="ro-RO" sz="18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Studies, Curriculum Development and Quality Management Section </a:t>
            </a:r>
            <a:r>
              <a:rPr lang="en-US" sz="1800" dirty="0"/>
              <a:t>- at institutional level 8 persons;</a:t>
            </a:r>
            <a:endParaRPr lang="ro-RO" sz="18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Quality Assurance Commission </a:t>
            </a:r>
            <a:r>
              <a:rPr lang="en-US" sz="1800" dirty="0"/>
              <a:t>- at faculty, master school and doctoral school level (in ASEM there are 8 Commissions with a total of 54 members);</a:t>
            </a:r>
            <a:endParaRPr lang="ro-RO" sz="18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Quality Assurance Committee </a:t>
            </a:r>
            <a:r>
              <a:rPr lang="en-US" sz="1800" dirty="0"/>
              <a:t>- at departmental level (14 Committees are active in ASEM, with a total of 72 members);</a:t>
            </a:r>
            <a:endParaRPr lang="ro-RO" sz="18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Quality assurance officer </a:t>
            </a:r>
            <a:r>
              <a:rPr lang="en-US" sz="1800" dirty="0"/>
              <a:t>- at subdivision level (each subdivision has 1 or 2 quality assurance officers, total in ASEM - 22 officers).</a:t>
            </a:r>
            <a:endParaRPr lang="ro-RO" sz="18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o-RO" sz="10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1800" b="1" dirty="0">
                <a:solidFill>
                  <a:schemeClr val="accent1">
                    <a:lumMod val="75000"/>
                  </a:schemeClr>
                </a:solidFill>
              </a:rPr>
              <a:t>TOTAL – 84 persons involved in QA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4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704" y="3073330"/>
            <a:ext cx="9160704" cy="1656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3330"/>
            <a:ext cx="8229600" cy="17357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WP6 Implementation stage/next activities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CONSORTIUM MEETING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February 2023 / Chisinau, Moldova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endParaRPr lang="ru-RU" sz="1100" dirty="0"/>
          </a:p>
        </p:txBody>
      </p:sp>
      <p:sp>
        <p:nvSpPr>
          <p:cNvPr id="7" name="Rectangle 6"/>
          <p:cNvSpPr/>
          <p:nvPr/>
        </p:nvSpPr>
        <p:spPr>
          <a:xfrm>
            <a:off x="3371265" y="6453336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https://qforte.usm.md/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5679" y="5104787"/>
            <a:ext cx="5598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Institution:  Academy of Economic Studies of Moldova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0898"/>
            <a:ext cx="2880320" cy="822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37" y="-536774"/>
            <a:ext cx="3724364" cy="23410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1268760"/>
            <a:ext cx="8507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acronym: QFORTE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full title: ENHANCEMENT OF QUALITY ASSURANCE IN HIGHER EDUCATION SYSTEM IN MOLDOVA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No: 618742 -EPP-1-2020-1-MD-EPPKA2-CBHE-SP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Scheme: Erasmus+ 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9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A808-694F-4895-B458-88453A06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583618"/>
            <a:ext cx="8229600" cy="55506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A6.1.1./ DISSEMINATION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83017-2ACB-4833-AC13-1B02FA3F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2" y="6277680"/>
            <a:ext cx="1943236" cy="5550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83362D5-5A2B-41E3-BB0E-7174296DF8AB}"/>
              </a:ext>
            </a:extLst>
          </p:cNvPr>
          <p:cNvSpPr txBox="1">
            <a:spLocks/>
          </p:cNvSpPr>
          <p:nvPr/>
        </p:nvSpPr>
        <p:spPr>
          <a:xfrm>
            <a:off x="479394" y="261426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</a:rPr>
              <a:t>WP6: Dissemination, exploitation and impact maximization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32896" r="7489" b="33269"/>
          <a:stretch/>
        </p:blipFill>
        <p:spPr>
          <a:xfrm>
            <a:off x="6516216" y="6120135"/>
            <a:ext cx="2336794" cy="6120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81925" y="6426144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https://qforte.usm.md/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90" y="2313663"/>
            <a:ext cx="2679381" cy="37890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4932040" y="2564904"/>
            <a:ext cx="3632938" cy="72008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Available on TRELLO: </a:t>
            </a:r>
          </a:p>
          <a:p>
            <a:pPr algn="ctr"/>
            <a:r>
              <a:rPr lang="en-US" sz="1400" dirty="0">
                <a:hlinkClick r:id="rId6"/>
              </a:rPr>
              <a:t>https://trello.com/b/VN2baFbl/qforte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59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A808-694F-4895-B458-88453A06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82" y="1736019"/>
            <a:ext cx="3777392" cy="47723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A.6.1.3. / Launching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83017-2ACB-4833-AC13-1B02FA3F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2" y="6277680"/>
            <a:ext cx="1943236" cy="5550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83362D5-5A2B-41E3-BB0E-7174296DF8AB}"/>
              </a:ext>
            </a:extLst>
          </p:cNvPr>
          <p:cNvSpPr txBox="1">
            <a:spLocks/>
          </p:cNvSpPr>
          <p:nvPr/>
        </p:nvSpPr>
        <p:spPr>
          <a:xfrm>
            <a:off x="479394" y="261426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</a:rPr>
              <a:t>WP6: Dissemination, exploitation and impact maximization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1925" y="6426144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https://qforte.usm.md/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32896" r="7489" b="33269"/>
          <a:stretch/>
        </p:blipFill>
        <p:spPr>
          <a:xfrm>
            <a:off x="6516216" y="6120135"/>
            <a:ext cx="2336794" cy="612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 b="2819"/>
          <a:stretch/>
        </p:blipFill>
        <p:spPr>
          <a:xfrm>
            <a:off x="479395" y="2450609"/>
            <a:ext cx="3777392" cy="198650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628A808-694F-4895-B458-88453A06D7F0}"/>
              </a:ext>
            </a:extLst>
          </p:cNvPr>
          <p:cNvSpPr txBox="1">
            <a:spLocks/>
          </p:cNvSpPr>
          <p:nvPr/>
        </p:nvSpPr>
        <p:spPr>
          <a:xfrm>
            <a:off x="631795" y="1736019"/>
            <a:ext cx="3777392" cy="4772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2060"/>
                </a:solidFill>
              </a:rPr>
              <a:t>A6.1.2./ WEB PAGE &amp; SOCIAL MEDIA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82" y="2394956"/>
            <a:ext cx="3758514" cy="21141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EB1E30-019C-455D-8773-D902237E56D1}"/>
              </a:ext>
            </a:extLst>
          </p:cNvPr>
          <p:cNvSpPr txBox="1"/>
          <p:nvPr/>
        </p:nvSpPr>
        <p:spPr>
          <a:xfrm>
            <a:off x="4542926" y="4664981"/>
            <a:ext cx="4536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cap="all" dirty="0">
                <a:solidFill>
                  <a:srgbClr val="C00000"/>
                </a:solidFill>
                <a:effectLst/>
                <a:latin typeface="+mj-lt"/>
              </a:rPr>
              <a:t>DONE: </a:t>
            </a:r>
            <a:r>
              <a:rPr lang="en-US" b="1" cap="all" dirty="0">
                <a:latin typeface="+mj-lt"/>
              </a:rPr>
              <a:t>LAUNCHING CONFERENCE/ 19</a:t>
            </a:r>
            <a:r>
              <a:rPr lang="en-US" b="1" cap="all" baseline="30000" dirty="0">
                <a:latin typeface="+mj-lt"/>
              </a:rPr>
              <a:t>th</a:t>
            </a:r>
            <a:r>
              <a:rPr lang="en-US" b="1" cap="all" dirty="0">
                <a:latin typeface="+mj-lt"/>
              </a:rPr>
              <a:t> February 2021</a:t>
            </a:r>
            <a:endParaRPr lang="en-US" b="1" i="0" cap="all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62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83017-2ACB-4833-AC13-1B02FA3F6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2" y="6277680"/>
            <a:ext cx="1943236" cy="55506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45E11EE-C18C-46C5-A984-6384523E2FD8}"/>
              </a:ext>
            </a:extLst>
          </p:cNvPr>
          <p:cNvSpPr txBox="1">
            <a:spLocks/>
          </p:cNvSpPr>
          <p:nvPr/>
        </p:nvSpPr>
        <p:spPr>
          <a:xfrm>
            <a:off x="971600" y="548680"/>
            <a:ext cx="76071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</a:rPr>
              <a:t>A6.2./ National campaign quality assurance realized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BB67B49-DDD5-47EB-833D-946865357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194468"/>
              </p:ext>
            </p:extLst>
          </p:nvPr>
        </p:nvGraphicFramePr>
        <p:xfrm>
          <a:off x="965936" y="1402636"/>
          <a:ext cx="7612852" cy="212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535">
                  <a:extLst>
                    <a:ext uri="{9D8B030D-6E8A-4147-A177-3AD203B41FA5}">
                      <a16:colId xmlns:a16="http://schemas.microsoft.com/office/drawing/2014/main" val="441251289"/>
                    </a:ext>
                  </a:extLst>
                </a:gridCol>
                <a:gridCol w="4268641">
                  <a:extLst>
                    <a:ext uri="{9D8B030D-6E8A-4147-A177-3AD203B41FA5}">
                      <a16:colId xmlns:a16="http://schemas.microsoft.com/office/drawing/2014/main" val="88090650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26274712"/>
                    </a:ext>
                  </a:extLst>
                </a:gridCol>
                <a:gridCol w="1486508">
                  <a:extLst>
                    <a:ext uri="{9D8B030D-6E8A-4147-A177-3AD203B41FA5}">
                      <a16:colId xmlns:a16="http://schemas.microsoft.com/office/drawing/2014/main" val="204746496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NATIONAL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15.11.2020 - 14.11.2021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15.11.2021 - 14.11.2022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15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INFORMATION DAYS AND PUBLIC APPEARANCES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0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NATIONAL CONFERENCES/ WORKSHOPS/ SEMINARS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50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MASS-MEDIA APPEARANCE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0" i="1" dirty="0">
                          <a:effectLst/>
                        </a:rPr>
                        <a:t>articles published in national mass media 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8698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INTERNATIONAL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095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INTERNATIONAL CONFERENCE/  WORKSHOPS/ SEMINARS/ARTICLES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15836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32896" r="7489" b="33269"/>
          <a:stretch/>
        </p:blipFill>
        <p:spPr>
          <a:xfrm>
            <a:off x="6516216" y="6120135"/>
            <a:ext cx="2336794" cy="6120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81925" y="6426144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https://qforte.usm.md/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7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83017-2ACB-4833-AC13-1B02FA3F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2" y="6277680"/>
            <a:ext cx="1943236" cy="555069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2FDA0C-F416-4D73-8B54-2CED0A709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090666"/>
              </p:ext>
            </p:extLst>
          </p:nvPr>
        </p:nvGraphicFramePr>
        <p:xfrm>
          <a:off x="781236" y="1764607"/>
          <a:ext cx="7607188" cy="166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2F19620-B037-4F5B-9E11-3722E7C969AD}"/>
              </a:ext>
            </a:extLst>
          </p:cNvPr>
          <p:cNvSpPr txBox="1">
            <a:spLocks/>
          </p:cNvSpPr>
          <p:nvPr/>
        </p:nvSpPr>
        <p:spPr>
          <a:xfrm>
            <a:off x="790600" y="1177751"/>
            <a:ext cx="7607188" cy="5040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2060"/>
                </a:solidFill>
              </a:rPr>
              <a:t>WEB PAGE &amp; SOCIAL MEDIA:</a:t>
            </a:r>
            <a:r>
              <a:rPr lang="en-US" sz="1600" dirty="0">
                <a:solidFill>
                  <a:srgbClr val="002060"/>
                </a:solidFill>
              </a:rPr>
              <a:t> institutional dissemination channels used by partners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1925" y="6426144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https://qforte.usm.md/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32896" r="7489" b="33269"/>
          <a:stretch/>
        </p:blipFill>
        <p:spPr>
          <a:xfrm>
            <a:off x="6516216" y="6120135"/>
            <a:ext cx="2336794" cy="6120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285509-8F73-49B3-BA3A-A869554519D2}"/>
              </a:ext>
            </a:extLst>
          </p:cNvPr>
          <p:cNvSpPr txBox="1">
            <a:spLocks/>
          </p:cNvSpPr>
          <p:nvPr/>
        </p:nvSpPr>
        <p:spPr>
          <a:xfrm>
            <a:off x="781236" y="236116"/>
            <a:ext cx="7607188" cy="742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A6.3./ University campaign on institutional quality assurance realised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29309"/>
              </p:ext>
            </p:extLst>
          </p:nvPr>
        </p:nvGraphicFramePr>
        <p:xfrm>
          <a:off x="794032" y="3589316"/>
          <a:ext cx="7607188" cy="25423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37184">
                  <a:extLst>
                    <a:ext uri="{9D8B030D-6E8A-4147-A177-3AD203B41FA5}">
                      <a16:colId xmlns:a16="http://schemas.microsoft.com/office/drawing/2014/main" val="4057513875"/>
                    </a:ext>
                  </a:extLst>
                </a:gridCol>
                <a:gridCol w="5770004">
                  <a:extLst>
                    <a:ext uri="{9D8B030D-6E8A-4147-A177-3AD203B41FA5}">
                      <a16:colId xmlns:a16="http://schemas.microsoft.com/office/drawing/2014/main" val="426418668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Partner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Web page link: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560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P1-USM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hlinkClick r:id="rId10"/>
                        </a:rPr>
                        <a:t>https://international.usm.md/?page_id=814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842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P2-ASEM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hlinkClick r:id="rId11"/>
                        </a:rPr>
                        <a:t>https://bri.ase.md/qforte/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73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P3-USARB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hlinkClick r:id="rId12"/>
                        </a:rPr>
                        <a:t>https://usarb.md/qforte/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405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P4-USC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hlinkClick r:id="rId13"/>
                        </a:rPr>
                        <a:t>https://proiecte.usch.md/1-lansarea-proiectului-qforte/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2187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P5-KDU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hlinkClick r:id="rId14"/>
                        </a:rPr>
                        <a:t>https://kdu.md/ru/nauka-i-mezhdunarodnye-svyazi/proekty/proekt-qforte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487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P6-AMTAP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hlinkClick r:id="rId15"/>
                        </a:rPr>
                        <a:t>https://amtap.md/ro/despre-qforte.html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236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P7-USPEE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hlinkClick r:id="rId16"/>
                        </a:rPr>
                        <a:t>https://uspee.md/cooperare-internationala/proiecte/qforte/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52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17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83017-2ACB-4833-AC13-1B02FA3F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2" y="6277680"/>
            <a:ext cx="1943236" cy="5550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285509-8F73-49B3-BA3A-A869554519D2}"/>
              </a:ext>
            </a:extLst>
          </p:cNvPr>
          <p:cNvSpPr txBox="1">
            <a:spLocks/>
          </p:cNvSpPr>
          <p:nvPr/>
        </p:nvSpPr>
        <p:spPr>
          <a:xfrm>
            <a:off x="790600" y="548680"/>
            <a:ext cx="7607188" cy="1104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</a:rPr>
              <a:t>A6.3./ University campaign on institutional quality assurance realized: </a:t>
            </a:r>
            <a:r>
              <a:rPr lang="en-US" sz="2800" b="1" dirty="0">
                <a:solidFill>
                  <a:srgbClr val="C00000"/>
                </a:solidFill>
              </a:rPr>
              <a:t>OVERVIEW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B67B49-DDD5-47EB-833D-946865357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17888"/>
              </p:ext>
            </p:extLst>
          </p:nvPr>
        </p:nvGraphicFramePr>
        <p:xfrm>
          <a:off x="790600" y="2446196"/>
          <a:ext cx="7607188" cy="146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380">
                  <a:extLst>
                    <a:ext uri="{9D8B030D-6E8A-4147-A177-3AD203B41FA5}">
                      <a16:colId xmlns:a16="http://schemas.microsoft.com/office/drawing/2014/main" val="441251289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8809065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2932569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39068436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INSTITUTIONAL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15.11.2020 - 14.11.2021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15.11.2021 - 14.11.2022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7149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INSTITUTIONAL DISSEMINATION EVENTS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320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INSTITUTIONAL NEWSPAPER/BULLETIN (ARTICLES/NEWS):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80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b="1" dirty="0">
                          <a:effectLst/>
                        </a:rPr>
                        <a:t>INSTITUTIONAL WEB</a:t>
                      </a:r>
                      <a:r>
                        <a:rPr lang="en-US" sz="1400" b="1" baseline="0" dirty="0">
                          <a:effectLst/>
                        </a:rPr>
                        <a:t> PUBLICATIONS</a:t>
                      </a:r>
                      <a:endParaRPr lang="en-US" sz="1400" b="1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25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400" b="1" dirty="0">
                          <a:effectLst/>
                        </a:rPr>
                        <a:t>INSTITUTIONAL SOCIAL MEDIA</a:t>
                      </a:r>
                      <a:r>
                        <a:rPr lang="en-US" sz="1400" b="1" baseline="0" dirty="0">
                          <a:effectLst/>
                        </a:rPr>
                        <a:t> PUBLICATIONS</a:t>
                      </a:r>
                      <a:endParaRPr lang="en-US" sz="1400" b="1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2108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32896" r="7489" b="33269"/>
          <a:stretch/>
        </p:blipFill>
        <p:spPr>
          <a:xfrm>
            <a:off x="6516216" y="6120135"/>
            <a:ext cx="2336794" cy="6120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81925" y="6426144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https://qforte.usm.md/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4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979</Words>
  <Application>Microsoft Office PowerPoint</Application>
  <PresentationFormat>On-screen Show (4:3)</PresentationFormat>
  <Paragraphs>255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A6.1.1./ DISSEMINATION STRATEGY</vt:lpstr>
      <vt:lpstr>A.6.1.3. / Launching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Rodica Crudu</cp:lastModifiedBy>
  <cp:revision>74</cp:revision>
  <dcterms:created xsi:type="dcterms:W3CDTF">2019-03-04T15:19:19Z</dcterms:created>
  <dcterms:modified xsi:type="dcterms:W3CDTF">2023-02-06T18:26:29Z</dcterms:modified>
</cp:coreProperties>
</file>