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0" r:id="rId10"/>
  </p:sldIdLst>
  <p:sldSz cx="9144000" cy="6858000" type="screen4x3"/>
  <p:notesSz cx="6669088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men Subic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Objects="1"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9A6592F-0712-4553-885F-111717E965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58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04FFAB7-FBC9-40CB-A3EF-2024607D2E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58" charset="-128"/>
              </a:defRPr>
            </a:lvl1pPr>
          </a:lstStyle>
          <a:p>
            <a:pPr>
              <a:defRPr/>
            </a:pPr>
            <a:fld id="{EC376453-121F-4C6F-A9C9-8F83BD57577C}" type="datetimeFigureOut">
              <a:rPr lang="sl-SI"/>
              <a:pPr>
                <a:defRPr/>
              </a:pPr>
              <a:t>6. 04. 2022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C4EE9C9F-1B35-4DB2-99BE-13D6B028E9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B9D6438E-9F57-4722-90EE-AE9B02DDE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ADAAECF-8AC3-42EE-883B-2C2C58A35E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58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51C9520-72CD-46AF-B436-1700A8CD1D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037CF0-512D-4083-8469-6B8DFEADAE2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54182-7D3A-4DC5-A7EE-6C962351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1960-37FA-4731-922D-4867B15008A9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7427-E6CF-4137-B43B-33F4A9AA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F3A4E-F868-40C9-ACBB-B9BC5E56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1960-D731-47F5-9328-C6706ADDB28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7455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7D9F-C4E6-4852-98D2-39B86A89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DDDE-A023-433A-AA3D-12CA4097B0A4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7AA0-23CA-471F-8740-202B5F7E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3C6A0-5469-4B83-ABF4-4B8E43E9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F379B-4272-46B3-87DB-F5207C2BA6B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3579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5AEBE-118F-4D67-972D-D1B5ABE7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5628-99EE-4C2D-A7FB-72C2C935511A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044F0-8ECD-40CC-BD6F-162ABBB07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9B75F-4120-4D65-9966-0204B97F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0477-63AC-48B5-B367-EBDE3166BFB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5395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C1294-93DE-4D05-A5ED-20992F5F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2578-FA55-4E49-AB20-CE4FC9B9683F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A0242-3DC5-4318-BF88-6E51862D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30B34-60D4-45C2-ACC9-D33695A1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9D2F5-942E-4A93-BC18-5739140192E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746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55A36-60B8-4BAA-9BB1-A8C226AF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241E9-4181-4EEF-816A-99EB0C11DB8B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B82B4-941F-4AD3-87F3-626AA85A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6E24-D5B8-4811-9E8F-ED513BEB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5806-FF91-4C26-937C-1838A15134B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2830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74F964-32B5-4F32-99F9-4C1BD22E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D210-4722-4839-9822-0D54A363CB01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B18497-EFA4-4A6F-BF3D-7C4361F5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E30C18-1C8B-48A1-9A76-1A070347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7463-CAA0-4C81-B3EB-B8D60B6452E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1997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C9AB9F-307C-4A03-ADDA-BEAAC2A0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271-83D6-49BB-A93E-D3512E95559E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6B74D2-604F-4E3F-B826-B633147C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0902C6-7565-43E1-83E3-C2EF2AC5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FD6A-C4AB-4296-A514-F3A4CA11A23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082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AE5A2D6-CD6A-456F-BD3F-D2E8C8D1F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2D73-38D7-45C0-8A66-F457B254980D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ADA01C5-6E7B-42C5-8F8C-1944F13B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F57883-6172-4EBF-A88E-D97BB3AA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5B56E-ECB0-414B-8F3A-1AE7654633F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0754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F8B03A3-5E82-4A99-B446-7A8E7C44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599D-1AA1-45DC-8C61-EB628B1A14B4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747BA1-3B82-44CF-B0E7-8ACA02BE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01D6D9-7590-4C8C-96B6-572EA737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FDB9-0DF5-4A08-8230-4F69B8F1501C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7349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062282-E9D7-441A-851C-EE6C3F5A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DBF6-FC76-4AFF-A00C-8DF4F0C2FCA2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D6546E-753C-48DE-94AE-D6D481CE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C0FE3C-77F2-46AD-B459-06E492BE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425C-63C5-4F04-9114-A2BED47D115D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4860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18BF8E-40C1-44E0-9EFF-6AAE2BDD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5CA7-CDC9-45D3-8964-7CD7DC0978EF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E182E7-FDFF-4B1A-8D74-F568D583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5AD56E-D3B5-4853-8A07-E60FF09E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15AC7-D9C5-46E8-98E7-F5FA46F5596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6582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9E5B5FB-69E2-4FAE-A951-C2358537E8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  <a:endParaRPr lang="en-US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4BD8D-48E3-44DD-8B3A-A4BE65E1C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2DC95-55C7-443B-96CD-B7B649B18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  <a:ea typeface="ＭＳ Ｐゴシック" pitchFamily="58" charset="-128"/>
              </a:defRPr>
            </a:lvl1pPr>
          </a:lstStyle>
          <a:p>
            <a:pPr>
              <a:defRPr/>
            </a:pPr>
            <a:fld id="{B6B1883C-E3C7-4DBD-965F-BA55D6682884}" type="datetime1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A2FED-9789-466F-9F82-5340931A0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ea typeface="ＭＳ Ｐゴシック" pitchFamily="58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E108-6D05-43DE-98F2-DD22353A8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E3A73D-E060-482D-8375-ECBD20D58523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charset="0"/>
          <a:ea typeface="ＭＳ Ｐゴシック" pitchFamily="-6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ＭＳ Ｐゴシック" pitchFamily="-6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charset="0"/>
          <a:ea typeface="ＭＳ Ｐゴシック" pitchFamily="-6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charset="0"/>
          <a:ea typeface="ＭＳ Ｐゴシック" pitchFamily="-6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Klemen.subic@nakvis.si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kvis PowerPoint_glava1b.jpg">
            <a:extLst>
              <a:ext uri="{FF2B5EF4-FFF2-40B4-BE49-F238E27FC236}">
                <a16:creationId xmlns:a16="http://schemas.microsoft.com/office/drawing/2014/main" id="{D418E805-3459-40E8-9CDE-07C7710E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>
            <a:extLst>
              <a:ext uri="{FF2B5EF4-FFF2-40B4-BE49-F238E27FC236}">
                <a16:creationId xmlns:a16="http://schemas.microsoft.com/office/drawing/2014/main" id="{8D5404D9-BF73-4BC2-9F5B-652FA5CA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74975"/>
            <a:ext cx="6781800" cy="206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buNone/>
            </a:pPr>
            <a:r>
              <a:rPr lang="en-US" sz="2400" b="1" i="0" u="none" strike="noStrike" baseline="0" dirty="0">
                <a:solidFill>
                  <a:srgbClr val="006FC0"/>
                </a:solidFill>
                <a:latin typeface="Verdana" panose="020B0604030504040204" pitchFamily="34" charset="0"/>
              </a:rPr>
              <a:t>ONLINE DISCUSSION SESSION – JOINT STUDY PROGRAMMES </a:t>
            </a:r>
            <a:endParaRPr lang="en-US" sz="24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buNone/>
            </a:pPr>
            <a:endParaRPr lang="sl-SI" sz="16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buNone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6 April 2022 </a:t>
            </a:r>
            <a:endParaRPr lang="sl-SI" altLang="sl-SI" sz="2400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None/>
            </a:pPr>
            <a:r>
              <a:rPr lang="sl-SI" altLang="sl-SI" sz="1600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Klemen Šubic</a:t>
            </a:r>
          </a:p>
        </p:txBody>
      </p:sp>
      <p:pic>
        <p:nvPicPr>
          <p:cNvPr id="3076" name="Slika 1">
            <a:extLst>
              <a:ext uri="{FF2B5EF4-FFF2-40B4-BE49-F238E27FC236}">
                <a16:creationId xmlns:a16="http://schemas.microsoft.com/office/drawing/2014/main" id="{5C379111-EF63-40E8-865D-8F1988FF3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2488"/>
            <a:ext cx="3260725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05669" y="1527135"/>
            <a:ext cx="7315200" cy="4705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joint study program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are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accepted and implemented by a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least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added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!).</a:t>
            </a:r>
          </a:p>
          <a:p>
            <a:pPr>
              <a:lnSpc>
                <a:spcPct val="150000"/>
              </a:lnSpc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NOT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considered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JOINT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were not designed and accepted by all participating higher education institutions and this is not evident from the consortium agreement;</a:t>
            </a:r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enable partial study abroad according to the principle of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exchanges of students or teachers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E+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mutual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implemented as </a:t>
            </a:r>
            <a:r>
              <a:rPr lang="sl-SI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cross-border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(TNE)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education.</a:t>
            </a:r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6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05669" y="1527135"/>
            <a:ext cx="7315200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 graduate who completes all the obligations under the joint study </a:t>
            </a:r>
            <a:r>
              <a:rPr lang="en-US" dirty="0" err="1"/>
              <a:t>programme</a:t>
            </a:r>
            <a:r>
              <a:rPr lang="en-US" dirty="0"/>
              <a:t> is awarded a Joint Diploma, which is a public document (recognized). The content and form of the Joint Diploma and of the Diploma Supplement are determined by the participating HEIs and should be </a:t>
            </a:r>
            <a:r>
              <a:rPr lang="en-US" dirty="0" err="1"/>
              <a:t>publically</a:t>
            </a:r>
            <a:r>
              <a:rPr lang="en-US" dirty="0"/>
              <a:t> available. </a:t>
            </a:r>
            <a:endParaRPr lang="sl-SI" dirty="0"/>
          </a:p>
          <a:p>
            <a:pPr>
              <a:lnSpc>
                <a:spcPct val="150000"/>
              </a:lnSpc>
            </a:pPr>
            <a:endParaRPr lang="sl-SI" dirty="0"/>
          </a:p>
          <a:p>
            <a:pPr>
              <a:lnSpc>
                <a:spcPct val="150000"/>
              </a:lnSpc>
            </a:pPr>
            <a:r>
              <a:rPr lang="en-US" dirty="0"/>
              <a:t>The participating HEIs may agree to award their own diplomas instead of a </a:t>
            </a:r>
            <a:r>
              <a:rPr lang="sl-SI" dirty="0"/>
              <a:t>J</a:t>
            </a:r>
            <a:r>
              <a:rPr lang="en-US" dirty="0" err="1"/>
              <a:t>oint</a:t>
            </a:r>
            <a:r>
              <a:rPr lang="en-US" dirty="0"/>
              <a:t> </a:t>
            </a:r>
            <a:r>
              <a:rPr lang="sl-SI" dirty="0"/>
              <a:t>D</a:t>
            </a:r>
            <a:r>
              <a:rPr lang="en-US" dirty="0" err="1"/>
              <a:t>iploma</a:t>
            </a:r>
            <a:r>
              <a:rPr lang="en-US" dirty="0"/>
              <a:t> but issue only one (joint) Diploma Supplement.</a:t>
            </a:r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05669" y="1527135"/>
            <a:ext cx="7315200" cy="3775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Basic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HEIs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involved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joint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study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programmes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HEIs involved must be accredited or duly recognized by the national authorities (in the country where they operate and are registered)</a:t>
            </a:r>
          </a:p>
          <a:p>
            <a:pPr>
              <a:lnSpc>
                <a:spcPct val="150000"/>
              </a:lnSpc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shares of engagement and obligations of all HEIs involved (design, planning, organization, management,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-evaluation, conduct) are appropriately distributed and substantiated in terms of content and implementation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1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864066" y="1036634"/>
            <a:ext cx="7315200" cy="5585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way of cooperation </a:t>
            </a:r>
            <a:r>
              <a:rPr lang="sl-SI" sz="1600" dirty="0"/>
              <a:t>(</a:t>
            </a:r>
            <a:r>
              <a:rPr lang="sl-SI" sz="1600" dirty="0" err="1"/>
              <a:t>joint</a:t>
            </a:r>
            <a:r>
              <a:rPr lang="sl-SI" sz="1600" dirty="0"/>
              <a:t> </a:t>
            </a:r>
            <a:r>
              <a:rPr lang="sl-SI" sz="1600" dirty="0" err="1"/>
              <a:t>services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bodies</a:t>
            </a:r>
            <a:r>
              <a:rPr lang="sl-SI" sz="1600" dirty="0"/>
              <a:t>)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clear</a:t>
            </a:r>
            <a:r>
              <a:rPr lang="sl-SI" sz="1600" dirty="0"/>
              <a:t> </a:t>
            </a:r>
            <a:r>
              <a:rPr lang="sl-SI" sz="1600" dirty="0" err="1"/>
              <a:t>distributions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responsibilities</a:t>
            </a:r>
            <a:r>
              <a:rPr lang="sl-SI" sz="1600" dirty="0"/>
              <a:t>, </a:t>
            </a:r>
            <a:r>
              <a:rPr lang="sl-SI" sz="1600" dirty="0" err="1"/>
              <a:t>duties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obligations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the share</a:t>
            </a:r>
            <a:r>
              <a:rPr lang="sl-SI" sz="1600" dirty="0"/>
              <a:t>, </a:t>
            </a:r>
            <a:r>
              <a:rPr lang="sl-SI" sz="1600" dirty="0" err="1"/>
              <a:t>study</a:t>
            </a:r>
            <a:r>
              <a:rPr lang="sl-SI" sz="1600" dirty="0"/>
              <a:t> </a:t>
            </a:r>
            <a:r>
              <a:rPr lang="sl-SI" sz="1600" dirty="0" err="1"/>
              <a:t>units</a:t>
            </a:r>
            <a:r>
              <a:rPr lang="sl-SI" sz="1600" dirty="0"/>
              <a:t> </a:t>
            </a:r>
            <a:r>
              <a:rPr lang="sl-SI" sz="1600" dirty="0" err="1"/>
              <a:t>or</a:t>
            </a:r>
            <a:r>
              <a:rPr lang="sl-SI" sz="1600" dirty="0"/>
              <a:t> </a:t>
            </a:r>
            <a:r>
              <a:rPr lang="sl-SI" sz="1600" dirty="0" err="1"/>
              <a:t>subjects</a:t>
            </a:r>
            <a:r>
              <a:rPr lang="en-US" sz="1600" dirty="0"/>
              <a:t> to be carried out by each </a:t>
            </a:r>
            <a:r>
              <a:rPr lang="sl-SI" sz="1600" dirty="0"/>
              <a:t>HEI</a:t>
            </a:r>
            <a:r>
              <a:rPr lang="en-US" sz="1600" dirty="0"/>
              <a:t> </a:t>
            </a:r>
            <a:r>
              <a:rPr lang="sl-SI" sz="1600" dirty="0"/>
              <a:t>(</a:t>
            </a:r>
            <a:r>
              <a:rPr lang="sl-SI" sz="1600" dirty="0" err="1"/>
              <a:t>distributed</a:t>
            </a:r>
            <a:r>
              <a:rPr lang="sl-SI" sz="1600" dirty="0"/>
              <a:t> </a:t>
            </a:r>
            <a:r>
              <a:rPr lang="sl-SI" sz="1600" dirty="0" err="1"/>
              <a:t>equaly</a:t>
            </a:r>
            <a:r>
              <a:rPr lang="sl-SI" sz="1600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uniform conditions for enrollment, promotion and completion of studies 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number of ECTS</a:t>
            </a:r>
            <a:r>
              <a:rPr lang="sl-SI" sz="1600" dirty="0"/>
              <a:t>, </a:t>
            </a:r>
            <a:r>
              <a:rPr lang="sl-SI" sz="1600" dirty="0" err="1"/>
              <a:t>awarded</a:t>
            </a:r>
            <a:r>
              <a:rPr lang="sl-SI" sz="1600" dirty="0"/>
              <a:t> </a:t>
            </a:r>
            <a:r>
              <a:rPr lang="sl-SI" sz="1600" dirty="0" err="1"/>
              <a:t>by</a:t>
            </a:r>
            <a:r>
              <a:rPr lang="sl-SI" sz="1600" dirty="0"/>
              <a:t> </a:t>
            </a:r>
            <a:r>
              <a:rPr lang="sl-SI" sz="1600" dirty="0" err="1"/>
              <a:t>each</a:t>
            </a:r>
            <a:r>
              <a:rPr lang="sl-SI" sz="1600" dirty="0"/>
              <a:t> HEI</a:t>
            </a:r>
            <a:r>
              <a:rPr lang="en-US" sz="1600" dirty="0"/>
              <a:t> 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language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instuction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payment and financing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studies</a:t>
            </a:r>
            <a:r>
              <a:rPr lang="sl-SI" sz="1600" dirty="0"/>
              <a:t>(</a:t>
            </a:r>
            <a:r>
              <a:rPr lang="sl-SI" sz="1600" dirty="0" err="1"/>
              <a:t>tuition</a:t>
            </a:r>
            <a:r>
              <a:rPr lang="sl-SI" sz="1600" dirty="0"/>
              <a:t> </a:t>
            </a:r>
            <a:r>
              <a:rPr lang="sl-SI" sz="1600" dirty="0" err="1"/>
              <a:t>fees</a:t>
            </a:r>
            <a:r>
              <a:rPr lang="sl-SI" sz="1600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1600" dirty="0" err="1"/>
              <a:t>regular</a:t>
            </a:r>
            <a:r>
              <a:rPr lang="sl-SI" sz="1600" dirty="0"/>
              <a:t> </a:t>
            </a:r>
            <a:r>
              <a:rPr lang="en-US" sz="1600" dirty="0"/>
              <a:t>self-evaluation </a:t>
            </a:r>
            <a:r>
              <a:rPr lang="sl-SI" sz="1600" dirty="0"/>
              <a:t>(at </a:t>
            </a:r>
            <a:r>
              <a:rPr lang="sl-SI" sz="1600" dirty="0" err="1"/>
              <a:t>the</a:t>
            </a:r>
            <a:r>
              <a:rPr lang="sl-SI" sz="1600" dirty="0"/>
              <a:t> </a:t>
            </a:r>
            <a:r>
              <a:rPr lang="sl-SI" sz="1600" dirty="0" err="1"/>
              <a:t>level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the</a:t>
            </a:r>
            <a:r>
              <a:rPr lang="sl-SI" sz="1600" dirty="0"/>
              <a:t> </a:t>
            </a:r>
            <a:r>
              <a:rPr lang="sl-SI" sz="1600" dirty="0" err="1"/>
              <a:t>programme</a:t>
            </a:r>
            <a:r>
              <a:rPr lang="sl-SI" sz="1600" dirty="0"/>
              <a:t> not HEI), </a:t>
            </a:r>
            <a:r>
              <a:rPr lang="sl-SI" sz="1600" dirty="0" err="1"/>
              <a:t>involvement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all</a:t>
            </a:r>
            <a:r>
              <a:rPr lang="sl-SI" sz="1600" dirty="0"/>
              <a:t> </a:t>
            </a:r>
            <a:r>
              <a:rPr lang="sl-SI" sz="1600" dirty="0" err="1"/>
              <a:t>stakeholders</a:t>
            </a:r>
            <a:r>
              <a:rPr lang="sl-SI" sz="1600" dirty="0"/>
              <a:t> </a:t>
            </a:r>
            <a:r>
              <a:rPr lang="sl-SI" sz="1600" dirty="0" err="1"/>
              <a:t>from</a:t>
            </a:r>
            <a:r>
              <a:rPr lang="sl-SI" sz="1600" dirty="0"/>
              <a:t> </a:t>
            </a:r>
            <a:r>
              <a:rPr lang="sl-SI" sz="1600" dirty="0" err="1"/>
              <a:t>all</a:t>
            </a:r>
            <a:r>
              <a:rPr lang="sl-SI" sz="1600" dirty="0"/>
              <a:t> partner </a:t>
            </a:r>
            <a:r>
              <a:rPr lang="sl-SI" sz="1600" dirty="0" err="1"/>
              <a:t>HEIs</a:t>
            </a:r>
            <a:r>
              <a:rPr lang="sl-SI" sz="1600" dirty="0"/>
              <a:t> (</a:t>
            </a:r>
            <a:r>
              <a:rPr lang="sl-SI" sz="1600" dirty="0" err="1"/>
              <a:t>Consoritum</a:t>
            </a:r>
            <a:r>
              <a:rPr lang="sl-SI" sz="1600" dirty="0"/>
              <a:t> </a:t>
            </a:r>
            <a:r>
              <a:rPr lang="sl-SI" sz="1600" dirty="0" err="1"/>
              <a:t>accountability</a:t>
            </a:r>
            <a:r>
              <a:rPr lang="sl-SI" sz="1600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content and form of the joint diploma or provisions on individual diplomas 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joint diploma supplement 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acquiring and achieving competencies and learning outcomes; </a:t>
            </a:r>
            <a:endParaRPr lang="sl-SI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/>
              <a:t>ensuring the rights of students, teachers and stakeholders participating in the program</a:t>
            </a:r>
            <a:r>
              <a:rPr lang="sl-SI" sz="1600" dirty="0"/>
              <a:t>me</a:t>
            </a:r>
            <a:r>
              <a:rPr lang="en-US" sz="1600" dirty="0"/>
              <a:t>;</a:t>
            </a:r>
            <a:endParaRPr lang="sl-SI" sz="16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667302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Consortium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cooperation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7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05669" y="1527135"/>
            <a:ext cx="7315200" cy="1889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600" dirty="0" err="1"/>
              <a:t>Accreditation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evaluation</a:t>
            </a:r>
            <a:r>
              <a:rPr lang="sl-SI" sz="1600" dirty="0"/>
              <a:t> </a:t>
            </a:r>
            <a:r>
              <a:rPr lang="sl-SI" sz="1600" dirty="0" err="1"/>
              <a:t>procedures</a:t>
            </a:r>
            <a:r>
              <a:rPr lang="sl-SI" sz="1600" dirty="0"/>
              <a:t> are </a:t>
            </a:r>
            <a:r>
              <a:rPr lang="sl-SI" sz="1600" dirty="0" err="1"/>
              <a:t>usually</a:t>
            </a:r>
            <a:r>
              <a:rPr lang="sl-SI" sz="1600" dirty="0"/>
              <a:t> </a:t>
            </a:r>
            <a:r>
              <a:rPr lang="sl-SI" sz="1600" dirty="0" err="1"/>
              <a:t>simmilar</a:t>
            </a:r>
            <a:r>
              <a:rPr lang="sl-SI" sz="1600" dirty="0"/>
              <a:t> to </a:t>
            </a:r>
            <a:r>
              <a:rPr lang="sl-SI" sz="1600" dirty="0" err="1"/>
              <a:t>procedures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national</a:t>
            </a:r>
            <a:r>
              <a:rPr lang="sl-SI" sz="1600" dirty="0"/>
              <a:t> </a:t>
            </a:r>
            <a:r>
              <a:rPr lang="sl-SI" sz="1600" dirty="0" err="1"/>
              <a:t>study</a:t>
            </a:r>
            <a:r>
              <a:rPr lang="sl-SI" sz="1600" dirty="0"/>
              <a:t> </a:t>
            </a:r>
            <a:r>
              <a:rPr lang="sl-SI" sz="1600" dirty="0" err="1"/>
              <a:t>programmes</a:t>
            </a:r>
            <a:r>
              <a:rPr lang="sl-SI" sz="1600" dirty="0"/>
              <a:t>, </a:t>
            </a:r>
            <a:r>
              <a:rPr lang="sl-SI" sz="1600" dirty="0" err="1"/>
              <a:t>also</a:t>
            </a:r>
            <a:r>
              <a:rPr lang="sl-SI" sz="1600" dirty="0"/>
              <a:t> </a:t>
            </a:r>
            <a:r>
              <a:rPr lang="sl-SI" sz="1600" dirty="0" err="1"/>
              <a:t>criteria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standars</a:t>
            </a:r>
            <a:r>
              <a:rPr lang="sl-SI" sz="1600" dirty="0"/>
              <a:t> </a:t>
            </a:r>
            <a:r>
              <a:rPr lang="sl-SI" sz="1600" dirty="0" err="1"/>
              <a:t>for</a:t>
            </a:r>
            <a:r>
              <a:rPr lang="sl-SI" sz="1600" dirty="0"/>
              <a:t> </a:t>
            </a:r>
            <a:r>
              <a:rPr lang="sl-SI" sz="1600" dirty="0" err="1"/>
              <a:t>assessment</a:t>
            </a:r>
            <a:r>
              <a:rPr lang="sl-SI" sz="1600" dirty="0"/>
              <a:t>.</a:t>
            </a:r>
          </a:p>
          <a:p>
            <a:pPr>
              <a:lnSpc>
                <a:spcPct val="150000"/>
              </a:lnSpc>
            </a:pPr>
            <a:endParaRPr lang="sl-SI" sz="16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Recommended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accepted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Consortia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not at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HEI. 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Accreditation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14400" y="1477408"/>
            <a:ext cx="7315200" cy="4987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several national accreditations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conducted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simultaneously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err="1">
                <a:latin typeface="Verdana" panose="020B0604030504040204" pitchFamily="34" charset="0"/>
                <a:ea typeface="Verdana" panose="020B0604030504040204" pitchFamily="34" charset="0"/>
              </a:rPr>
              <a:t>sequentially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(diverse standards of assessment, criteria, validity of accreditation)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to many different national criteria and fragmentation of the process </a:t>
            </a:r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accreditation of parts of the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programme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conducted and organized by the domestic HEI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often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lenghty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heavely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bureaucratic procedures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high probability of different decisions</a:t>
            </a:r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7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14400" y="1477408"/>
            <a:ext cx="7315200" cy="4108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European approach to facilitate often complicated and demanding accreditation procedures of one joint study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programme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</a:t>
            </a:r>
            <a:r>
              <a:rPr lang="sl-SI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accreditation procedure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focus is on the entire study program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me, not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fragments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set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standards of assessment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group of experts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site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visit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accreditation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evaluation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report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 decision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Mutual recognition (2012 Bucharest Communique)</a:t>
            </a:r>
            <a:endParaRPr lang="sl-SI" sz="16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ED2A6E1-6AE8-4C36-BC58-F64397E29F56}"/>
              </a:ext>
            </a:extLst>
          </p:cNvPr>
          <p:cNvSpPr txBox="1"/>
          <p:nvPr/>
        </p:nvSpPr>
        <p:spPr>
          <a:xfrm>
            <a:off x="970757" y="96865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sl-SI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  <a:endParaRPr lang="sl-SI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8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 descr="Nakvis PowerPointglava.jpg">
            <a:extLst>
              <a:ext uri="{FF2B5EF4-FFF2-40B4-BE49-F238E27FC236}">
                <a16:creationId xmlns:a16="http://schemas.microsoft.com/office/drawing/2014/main" id="{C9B94F0C-80E2-409A-BB84-0D6E241E67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39700"/>
          </a:xfrm>
        </p:spPr>
      </p:pic>
      <p:sp>
        <p:nvSpPr>
          <p:cNvPr id="7171" name="TextBox 7">
            <a:extLst>
              <a:ext uri="{FF2B5EF4-FFF2-40B4-BE49-F238E27FC236}">
                <a16:creationId xmlns:a16="http://schemas.microsoft.com/office/drawing/2014/main" id="{EFD64CB7-50B5-4FD9-B274-A3135B688734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66800" y="457200"/>
            <a:ext cx="6632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2600">
              <a:solidFill>
                <a:srgbClr val="A0218C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4907449-6B9E-4192-A5B4-FA4A1F11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2850"/>
            <a:ext cx="822960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sl-SI" altLang="sl-SI" sz="2000" b="1"/>
            </a:br>
            <a:br>
              <a:rPr lang="sl-SI" altLang="sl-SI" sz="2000" b="1">
                <a:solidFill>
                  <a:srgbClr val="A0218C"/>
                </a:solidFill>
              </a:rPr>
            </a:br>
            <a:br>
              <a:rPr lang="sl-SI" altLang="sl-SI" sz="2000">
                <a:solidFill>
                  <a:srgbClr val="A0218C"/>
                </a:solidFill>
              </a:rPr>
            </a:br>
            <a:endParaRPr lang="sl-SI" altLang="sl-SI" sz="1800">
              <a:solidFill>
                <a:srgbClr val="A0218C"/>
              </a:solidFill>
            </a:endParaRPr>
          </a:p>
        </p:txBody>
      </p:sp>
      <p:pic>
        <p:nvPicPr>
          <p:cNvPr id="7173" name="Picture 2" descr="Nakvis PowerPoint_glava1b.jpg">
            <a:extLst>
              <a:ext uri="{FF2B5EF4-FFF2-40B4-BE49-F238E27FC236}">
                <a16:creationId xmlns:a16="http://schemas.microsoft.com/office/drawing/2014/main" id="{A8C509AA-3B37-44A8-AC37-4BF5E425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8438"/>
            <a:ext cx="914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Slika 8">
            <a:extLst>
              <a:ext uri="{FF2B5EF4-FFF2-40B4-BE49-F238E27FC236}">
                <a16:creationId xmlns:a16="http://schemas.microsoft.com/office/drawing/2014/main" id="{11A8CD49-4616-4D56-9FA1-05908DA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38138"/>
            <a:ext cx="1303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>
            <a:extLst>
              <a:ext uri="{FF2B5EF4-FFF2-40B4-BE49-F238E27FC236}">
                <a16:creationId xmlns:a16="http://schemas.microsoft.com/office/drawing/2014/main" id="{C4CC59C2-4D2D-483A-AC04-A8013629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93788"/>
            <a:ext cx="8229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Char char="-"/>
              <a:defRPr/>
            </a:pPr>
            <a:endParaRPr lang="sl-SI" altLang="sl-SI" sz="1600" b="1" dirty="0">
              <a:solidFill>
                <a:srgbClr val="A0218C"/>
              </a:solidFill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l-SI" altLang="sl-SI" sz="1000" dirty="0">
              <a:latin typeface="Verdan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27658394-C102-4989-8A7B-BC9F3E177892}"/>
              </a:ext>
            </a:extLst>
          </p:cNvPr>
          <p:cNvSpPr txBox="1"/>
          <p:nvPr/>
        </p:nvSpPr>
        <p:spPr>
          <a:xfrm>
            <a:off x="905669" y="1887260"/>
            <a:ext cx="7315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sl-SI" sz="1600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sl-SI" sz="1600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sz="1600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sl-SI" sz="1600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600" b="1" dirty="0" err="1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sl-SI" sz="1600" b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sl-SI" sz="1600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sl-SI" sz="1600" b="1" dirty="0">
              <a:solidFill>
                <a:srgbClr val="A021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sz="1600" b="1" i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Klemen.subic@nakvis.si</a:t>
            </a:r>
            <a:r>
              <a:rPr lang="sl-SI" sz="1600" b="1" i="1" dirty="0">
                <a:solidFill>
                  <a:srgbClr val="A021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l-SI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sl-SI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sl-SI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sl-SI" sz="16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l-SI" sz="16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32794</TotalTime>
  <Words>595</Words>
  <Application>Microsoft Office PowerPoint</Application>
  <PresentationFormat>Diaprojekcija na zaslonu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Sedna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Tatjana Debevec</dc:creator>
  <cp:lastModifiedBy>klemen.subic</cp:lastModifiedBy>
  <cp:revision>481</cp:revision>
  <cp:lastPrinted>2011-11-21T08:27:43Z</cp:lastPrinted>
  <dcterms:created xsi:type="dcterms:W3CDTF">2011-02-23T10:15:27Z</dcterms:created>
  <dcterms:modified xsi:type="dcterms:W3CDTF">2022-04-06T18:04:07Z</dcterms:modified>
</cp:coreProperties>
</file>