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6" r:id="rId3"/>
    <p:sldId id="281" r:id="rId4"/>
    <p:sldId id="279" r:id="rId5"/>
    <p:sldId id="283" r:id="rId6"/>
    <p:sldId id="289" r:id="rId7"/>
    <p:sldId id="317" r:id="rId8"/>
    <p:sldId id="293" r:id="rId9"/>
    <p:sldId id="300" r:id="rId10"/>
    <p:sldId id="318" r:id="rId11"/>
    <p:sldId id="319" r:id="rId12"/>
    <p:sldId id="258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2F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54" d="100"/>
          <a:sy n="154" d="100"/>
        </p:scale>
        <p:origin x="200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938D3-BD73-488D-BDC7-B82212C71E32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51D1C-33C7-4E4A-986C-249D9B4CF4C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ED8-1766-43AC-BFC1-4A33E821C09C}" type="datetimeFigureOut">
              <a:rPr lang="de-DE" smtClean="0"/>
              <a:pPr/>
              <a:t>15.03.2022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E8CF-32A0-448C-8B81-BC13E67322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ED8-1766-43AC-BFC1-4A33E821C09C}" type="datetimeFigureOut">
              <a:rPr lang="de-DE" smtClean="0"/>
              <a:pPr/>
              <a:t>15.03.2022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E8CF-32A0-448C-8B81-BC13E67322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ED8-1766-43AC-BFC1-4A33E821C09C}" type="datetimeFigureOut">
              <a:rPr lang="de-DE" smtClean="0"/>
              <a:pPr/>
              <a:t>15.03.2022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E8CF-32A0-448C-8B81-BC13E67322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36" y="-41630"/>
            <a:ext cx="3524251" cy="691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214"/>
            <a:ext cx="4025029" cy="1693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95689" y="2771798"/>
            <a:ext cx="8092705" cy="1983084"/>
          </a:xfrm>
        </p:spPr>
        <p:txBody>
          <a:bodyPr anchor="t"/>
          <a:lstStyle>
            <a:lvl1pPr>
              <a:defRPr sz="40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95687" y="2142502"/>
            <a:ext cx="6400800" cy="629295"/>
          </a:xfrm>
        </p:spPr>
        <p:txBody>
          <a:bodyPr anchor="b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/>
          </p:nvPr>
        </p:nvSpPr>
        <p:spPr>
          <a:xfrm>
            <a:off x="295688" y="5919050"/>
            <a:ext cx="2098597" cy="690033"/>
          </a:xfrm>
        </p:spPr>
        <p:txBody>
          <a:bodyPr>
            <a:noAutofit/>
          </a:bodyPr>
          <a:lstStyle>
            <a:lvl1pPr marL="0" indent="0" algn="l">
              <a:defRPr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2"/>
          </p:nvPr>
        </p:nvSpPr>
        <p:spPr>
          <a:xfrm>
            <a:off x="2453699" y="5925828"/>
            <a:ext cx="2184476" cy="690033"/>
          </a:xfrm>
        </p:spPr>
        <p:txBody>
          <a:bodyPr>
            <a:noAutofit/>
          </a:bodyPr>
          <a:lstStyle>
            <a:lvl1pPr marL="0" indent="0" algn="l">
              <a:defRPr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296334" y="4754034"/>
            <a:ext cx="3901017" cy="802217"/>
          </a:xfrm>
        </p:spPr>
        <p:txBody>
          <a:bodyPr/>
          <a:lstStyle>
            <a:lvl1pPr>
              <a:defRPr sz="21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6415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elen Dank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23" y="-136787"/>
            <a:ext cx="3524251" cy="701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5496" y="2771798"/>
            <a:ext cx="7984797" cy="750337"/>
          </a:xfrm>
        </p:spPr>
        <p:txBody>
          <a:bodyPr anchor="t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8" name="Inhaltsplatzhalter 3"/>
          <p:cNvSpPr>
            <a:spLocks noGrp="1"/>
          </p:cNvSpPr>
          <p:nvPr>
            <p:ph sz="half" idx="2"/>
          </p:nvPr>
        </p:nvSpPr>
        <p:spPr>
          <a:xfrm>
            <a:off x="365495" y="4238847"/>
            <a:ext cx="4672172" cy="2003911"/>
          </a:xfrm>
        </p:spPr>
        <p:txBody>
          <a:bodyPr>
            <a:noAutofit/>
          </a:bodyPr>
          <a:lstStyle>
            <a:lvl1pPr marL="0" indent="0">
              <a:buNone/>
              <a:defRPr sz="1500" baseline="0">
                <a:solidFill>
                  <a:schemeClr val="tx1"/>
                </a:solidFill>
              </a:defRPr>
            </a:lvl1pPr>
            <a:lvl2pPr marL="609585" indent="0">
              <a:buNone/>
              <a:defRPr sz="1500">
                <a:solidFill>
                  <a:schemeClr val="tx1"/>
                </a:solidFill>
              </a:defRPr>
            </a:lvl2pPr>
            <a:lvl3pPr marL="1219170" indent="0">
              <a:buNone/>
              <a:defRPr sz="2400"/>
            </a:lvl3pPr>
            <a:lvl4pPr marL="1828754" indent="0">
              <a:buNone/>
              <a:defRPr sz="2100"/>
            </a:lvl4pPr>
            <a:lvl5pPr marL="2438339" indent="0">
              <a:buNone/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</p:txBody>
      </p:sp>
      <p:pic>
        <p:nvPicPr>
          <p:cNvPr id="6" name="Bild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214"/>
            <a:ext cx="4025029" cy="1693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649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ischen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418"/>
          <a:stretch/>
        </p:blipFill>
        <p:spPr>
          <a:xfrm>
            <a:off x="5944738" y="0"/>
            <a:ext cx="3208361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7588" y="2771798"/>
            <a:ext cx="6400800" cy="1983084"/>
          </a:xfrm>
        </p:spPr>
        <p:txBody>
          <a:bodyPr anchor="t"/>
          <a:lstStyle>
            <a:lvl1pPr>
              <a:defRPr sz="4300">
                <a:solidFill>
                  <a:srgbClr val="262A3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7587" y="2320125"/>
            <a:ext cx="6400800" cy="451673"/>
          </a:xfrm>
        </p:spPr>
        <p:txBody>
          <a:bodyPr>
            <a:noAutofit/>
          </a:bodyPr>
          <a:lstStyle>
            <a:lvl1pPr marL="0" indent="0" algn="l">
              <a:buNone/>
              <a:defRPr sz="2100">
                <a:solidFill>
                  <a:srgbClr val="262A3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94" y="6359155"/>
            <a:ext cx="729764" cy="432000"/>
          </a:xfrm>
          <a:prstGeom prst="rect">
            <a:avLst/>
          </a:prstGeom>
        </p:spPr>
      </p:pic>
      <p:cxnSp>
        <p:nvCxnSpPr>
          <p:cNvPr id="9" name="Gerade Verbindung 10"/>
          <p:cNvCxnSpPr/>
          <p:nvPr userDrawn="1"/>
        </p:nvCxnSpPr>
        <p:spPr>
          <a:xfrm>
            <a:off x="437893" y="6284893"/>
            <a:ext cx="5958613" cy="0"/>
          </a:xfrm>
          <a:prstGeom prst="line">
            <a:avLst/>
          </a:prstGeom>
          <a:ln w="3175" cmpd="sng">
            <a:solidFill>
              <a:srgbClr val="D8413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1062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43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ED8-1766-43AC-BFC1-4A33E821C09C}" type="datetimeFigureOut">
              <a:rPr lang="de-DE" smtClean="0"/>
              <a:pPr/>
              <a:t>15.03.2022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E8CF-32A0-448C-8B81-BC13E67322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ED8-1766-43AC-BFC1-4A33E821C09C}" type="datetimeFigureOut">
              <a:rPr lang="de-DE" smtClean="0"/>
              <a:pPr/>
              <a:t>15.03.2022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E8CF-32A0-448C-8B81-BC13E67322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ED8-1766-43AC-BFC1-4A33E821C09C}" type="datetimeFigureOut">
              <a:rPr lang="de-DE" smtClean="0"/>
              <a:pPr/>
              <a:t>15.03.2022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E8CF-32A0-448C-8B81-BC13E67322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ED8-1766-43AC-BFC1-4A33E821C09C}" type="datetimeFigureOut">
              <a:rPr lang="de-DE" smtClean="0"/>
              <a:pPr/>
              <a:t>15.03.2022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E8CF-32A0-448C-8B81-BC13E67322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ED8-1766-43AC-BFC1-4A33E821C09C}" type="datetimeFigureOut">
              <a:rPr lang="de-DE" smtClean="0"/>
              <a:pPr/>
              <a:t>15.03.2022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E8CF-32A0-448C-8B81-BC13E67322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ED8-1766-43AC-BFC1-4A33E821C09C}" type="datetimeFigureOut">
              <a:rPr lang="de-DE" smtClean="0"/>
              <a:pPr/>
              <a:t>15.03.2022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E8CF-32A0-448C-8B81-BC13E67322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ED8-1766-43AC-BFC1-4A33E821C09C}" type="datetimeFigureOut">
              <a:rPr lang="de-DE" smtClean="0"/>
              <a:pPr/>
              <a:t>15.03.2022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E8CF-32A0-448C-8B81-BC13E67322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ED8-1766-43AC-BFC1-4A33E821C09C}" type="datetimeFigureOut">
              <a:rPr lang="de-DE" smtClean="0"/>
              <a:pPr/>
              <a:t>15.03.2022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E8CF-32A0-448C-8B81-BC13E67322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26ED8-1766-43AC-BFC1-4A33E821C09C}" type="datetimeFigureOut">
              <a:rPr lang="de-DE" smtClean="0"/>
              <a:pPr/>
              <a:t>15.03.2022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4E8CF-32A0-448C-8B81-BC13E673226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ctrTitle"/>
          </p:nvPr>
        </p:nvSpPr>
        <p:spPr bwMode="auto">
          <a:xfrm>
            <a:off x="251520" y="2780928"/>
            <a:ext cx="8092705" cy="1983084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de-DE" sz="3600" dirty="0">
                <a:latin typeface="Futura Book" pitchFamily="2" charset="0"/>
              </a:rPr>
              <a:t>Erasmus Mundus Joint Master in Global Studies</a:t>
            </a:r>
            <a:br>
              <a:rPr lang="de-DE" sz="3600" dirty="0">
                <a:latin typeface="Futura Book" pitchFamily="2" charset="0"/>
              </a:rPr>
            </a:br>
            <a:endParaRPr lang="de-DE" sz="3600" dirty="0">
              <a:latin typeface="Futura Book" pitchFamily="2" charset="0"/>
            </a:endParaRPr>
          </a:p>
        </p:txBody>
      </p:sp>
      <p:sp>
        <p:nvSpPr>
          <p:cNvPr id="17414" name="Inhaltsplatzhalter 3"/>
          <p:cNvSpPr>
            <a:spLocks noGrp="1"/>
          </p:cNvSpPr>
          <p:nvPr>
            <p:ph type="body" sz="quarter" idx="13"/>
          </p:nvPr>
        </p:nvSpPr>
        <p:spPr>
          <a:xfrm>
            <a:off x="611560" y="4797152"/>
            <a:ext cx="5355786" cy="802217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GB" altLang="de-DE" dirty="0">
                <a:latin typeface="Arial" charset="0"/>
                <a:cs typeface="Arial" charset="0"/>
              </a:rPr>
              <a:t>Stephan Kaschner, 15 March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3600" b="1" i="0" u="none" strike="noStrike" kern="1200" cap="small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>
                  <a:solidFill>
                    <a:schemeClr val="bg1"/>
                  </a:solidFill>
                </a:uFill>
                <a:latin typeface="Futura Book" pitchFamily="2" charset="0"/>
                <a:ea typeface="+mj-ea"/>
                <a:cs typeface="Arial" pitchFamily="34" charset="0"/>
              </a:rPr>
            </a:b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B02F2C"/>
                </a:solidFill>
                <a:effectLst/>
                <a:uLnTx/>
                <a:uFillTx/>
                <a:latin typeface="Futura Book" pitchFamily="2" charset="0"/>
                <a:ea typeface="+mn-ea"/>
                <a:cs typeface="Arial" panose="020B0604020202020204" pitchFamily="34" charset="0"/>
              </a:rPr>
              <a:t>Joint Quality Assurance in a Joint Programme</a:t>
            </a:r>
          </a:p>
        </p:txBody>
      </p:sp>
      <p:pic>
        <p:nvPicPr>
          <p:cNvPr id="7" name="Bild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2" b="16213"/>
          <a:stretch/>
        </p:blipFill>
        <p:spPr bwMode="auto">
          <a:xfrm>
            <a:off x="7297547" y="198538"/>
            <a:ext cx="1666941" cy="49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liennummernplatzhalter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00392" y="6509940"/>
            <a:ext cx="869781" cy="30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defRPr sz="1600">
                <a:solidFill>
                  <a:srgbClr val="262A3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335271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3962301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457188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5181470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CA9E085-2E20-48EC-A100-CB1D9C83E18B}" type="slidenum">
              <a:rPr lang="de-DE" altLang="de-DE" sz="1300">
                <a:solidFill>
                  <a:srgbClr val="D8413E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1300" dirty="0">
              <a:solidFill>
                <a:srgbClr val="D8413E"/>
              </a:solidFill>
            </a:endParaRPr>
          </a:p>
        </p:txBody>
      </p:sp>
      <p:sp>
        <p:nvSpPr>
          <p:cNvPr id="16" name="Inhaltsplatzhalter 2"/>
          <p:cNvSpPr txBox="1">
            <a:spLocks/>
          </p:cNvSpPr>
          <p:nvPr/>
        </p:nvSpPr>
        <p:spPr>
          <a:xfrm>
            <a:off x="395536" y="1484784"/>
            <a:ext cx="8496944" cy="4608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Different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levels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of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 QA in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the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Consortium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de-DE" sz="2000" dirty="0">
              <a:latin typeface="Futura Book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2)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Consortium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level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000" dirty="0">
                <a:latin typeface="Futura Book" pitchFamily="2" charset="0"/>
              </a:rPr>
              <a:t>At least </a:t>
            </a:r>
            <a:r>
              <a:rPr lang="de-DE" sz="2000" dirty="0" err="1">
                <a:latin typeface="Futura Book" pitchFamily="2" charset="0"/>
              </a:rPr>
              <a:t>twice</a:t>
            </a:r>
            <a:r>
              <a:rPr lang="de-DE" sz="2000" dirty="0">
                <a:latin typeface="Futura Book" pitchFamily="2" charset="0"/>
              </a:rPr>
              <a:t> a </a:t>
            </a:r>
            <a:r>
              <a:rPr lang="de-DE" sz="2000" dirty="0" err="1">
                <a:latin typeface="Futura Book" pitchFamily="2" charset="0"/>
              </a:rPr>
              <a:t>year</a:t>
            </a:r>
            <a:r>
              <a:rPr lang="de-DE" sz="2000" dirty="0">
                <a:latin typeface="Futura Book" pitchFamily="2" charset="0"/>
              </a:rPr>
              <a:t> (</a:t>
            </a:r>
            <a:r>
              <a:rPr lang="de-DE" sz="2000" dirty="0" err="1">
                <a:latin typeface="Futura Book" pitchFamily="2" charset="0"/>
              </a:rPr>
              <a:t>summer</a:t>
            </a:r>
            <a:r>
              <a:rPr lang="de-DE" sz="2000" dirty="0">
                <a:latin typeface="Futura Book" pitchFamily="2" charset="0"/>
              </a:rPr>
              <a:t> and </a:t>
            </a:r>
            <a:r>
              <a:rPr lang="de-DE" sz="2000" dirty="0" err="1">
                <a:latin typeface="Futura Book" pitchFamily="2" charset="0"/>
              </a:rPr>
              <a:t>winter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school</a:t>
            </a:r>
            <a:r>
              <a:rPr lang="de-DE" sz="2000" dirty="0">
                <a:latin typeface="Futura Book" pitchFamily="2" charset="0"/>
              </a:rPr>
              <a:t>): </a:t>
            </a:r>
            <a:r>
              <a:rPr lang="de-DE" sz="2000" dirty="0" err="1">
                <a:latin typeface="Futura Book" pitchFamily="2" charset="0"/>
              </a:rPr>
              <a:t>joint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meeting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of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student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representatives</a:t>
            </a:r>
            <a:r>
              <a:rPr lang="de-DE" sz="2000" dirty="0">
                <a:latin typeface="Futura Book" pitchFamily="2" charset="0"/>
              </a:rPr>
              <a:t> and </a:t>
            </a:r>
            <a:r>
              <a:rPr lang="de-DE" sz="2000" dirty="0" err="1">
                <a:latin typeface="Futura Book" pitchFamily="2" charset="0"/>
              </a:rPr>
              <a:t>local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coordinators</a:t>
            </a:r>
            <a:r>
              <a:rPr lang="de-DE" sz="2000" dirty="0">
                <a:latin typeface="Futura Book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Since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 2020/21</a:t>
            </a:r>
            <a:r>
              <a:rPr lang="de-DE" sz="2000" dirty="0">
                <a:latin typeface="Futura Book" pitchFamily="2" charset="0"/>
              </a:rPr>
              <a:t>: </a:t>
            </a:r>
            <a:r>
              <a:rPr lang="de-DE" sz="2000" dirty="0" err="1">
                <a:latin typeface="Futura Book" pitchFamily="2" charset="0"/>
              </a:rPr>
              <a:t>intensified</a:t>
            </a:r>
            <a:r>
              <a:rPr lang="de-DE" sz="2000" dirty="0">
                <a:latin typeface="Futura Book" pitchFamily="2" charset="0"/>
              </a:rPr>
              <a:t> online </a:t>
            </a:r>
            <a:r>
              <a:rPr lang="de-DE" sz="2000" dirty="0" err="1">
                <a:latin typeface="Futura Book" pitchFamily="2" charset="0"/>
              </a:rPr>
              <a:t>Consortium</a:t>
            </a:r>
            <a:r>
              <a:rPr lang="de-DE" sz="2000" dirty="0">
                <a:latin typeface="Futura Book" pitchFamily="2" charset="0"/>
              </a:rPr>
              <a:t> Meetings </a:t>
            </a:r>
            <a:r>
              <a:rPr lang="de-DE" sz="2000" dirty="0" err="1">
                <a:latin typeface="Futura Book" pitchFamily="2" charset="0"/>
              </a:rPr>
              <a:t>including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consortium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student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representatives</a:t>
            </a:r>
            <a:r>
              <a:rPr lang="de-DE" sz="2000" dirty="0">
                <a:latin typeface="Futura Book" pitchFamily="2" charset="0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Every 1-2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years</a:t>
            </a:r>
            <a:r>
              <a:rPr lang="de-DE" sz="2000" dirty="0">
                <a:latin typeface="Futura Book" pitchFamily="2" charset="0"/>
              </a:rPr>
              <a:t>: </a:t>
            </a:r>
            <a:r>
              <a:rPr lang="de-DE" sz="2000" dirty="0" err="1">
                <a:latin typeface="Futura Book" pitchFamily="2" charset="0"/>
              </a:rPr>
              <a:t>joint</a:t>
            </a:r>
            <a:r>
              <a:rPr lang="de-DE" sz="2000" dirty="0">
                <a:latin typeface="Futura Book" pitchFamily="2" charset="0"/>
              </a:rPr>
              <a:t> online </a:t>
            </a:r>
            <a:r>
              <a:rPr lang="de-DE" sz="2000" dirty="0" err="1">
                <a:latin typeface="Futura Book" pitchFamily="2" charset="0"/>
              </a:rPr>
              <a:t>survey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for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the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entire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progamme</a:t>
            </a:r>
            <a:r>
              <a:rPr lang="de-DE" sz="2000" dirty="0">
                <a:latin typeface="Futura Book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Every </a:t>
            </a:r>
            <a:r>
              <a:rPr lang="de-DE" sz="2000" dirty="0">
                <a:latin typeface="Futura Book" pitchFamily="2" charset="0"/>
              </a:rPr>
              <a:t>5 </a:t>
            </a:r>
            <a:r>
              <a:rPr lang="de-DE" sz="2000" dirty="0" err="1">
                <a:latin typeface="Futura Book" pitchFamily="2" charset="0"/>
              </a:rPr>
              <a:t>years</a:t>
            </a:r>
            <a:r>
              <a:rPr lang="de-DE" sz="2000" dirty="0">
                <a:latin typeface="Futura Book" pitchFamily="2" charset="0"/>
              </a:rPr>
              <a:t>: Alumni Meeting </a:t>
            </a:r>
            <a:r>
              <a:rPr lang="de-DE" sz="2000" dirty="0" err="1">
                <a:latin typeface="Futura Book" pitchFamily="2" charset="0"/>
              </a:rPr>
              <a:t>and</a:t>
            </a:r>
            <a:r>
              <a:rPr lang="de-DE" sz="2000" dirty="0">
                <a:latin typeface="Futura Book" pitchFamily="2" charset="0"/>
              </a:rPr>
              <a:t> Alumni Survey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de-DE" sz="2000" dirty="0">
              <a:latin typeface="Futura Book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213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3600" b="1" i="0" u="none" strike="noStrike" kern="1200" cap="small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>
                  <a:solidFill>
                    <a:schemeClr val="bg1"/>
                  </a:solidFill>
                </a:uFill>
                <a:latin typeface="Futura Book" pitchFamily="2" charset="0"/>
                <a:ea typeface="+mj-ea"/>
                <a:cs typeface="Arial" pitchFamily="34" charset="0"/>
              </a:rPr>
            </a:b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B02F2C"/>
                </a:solidFill>
                <a:effectLst/>
                <a:uLnTx/>
                <a:uFillTx/>
                <a:latin typeface="Futura Book" pitchFamily="2" charset="0"/>
                <a:ea typeface="+mn-ea"/>
                <a:cs typeface="Arial" panose="020B0604020202020204" pitchFamily="34" charset="0"/>
              </a:rPr>
              <a:t>Joint Quality Assurance in a Joint Programme</a:t>
            </a:r>
          </a:p>
        </p:txBody>
      </p:sp>
      <p:pic>
        <p:nvPicPr>
          <p:cNvPr id="7" name="Bild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2" b="16213"/>
          <a:stretch/>
        </p:blipFill>
        <p:spPr bwMode="auto">
          <a:xfrm>
            <a:off x="7297547" y="198538"/>
            <a:ext cx="1666941" cy="49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liennummernplatzhalter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00392" y="6509940"/>
            <a:ext cx="869781" cy="30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defRPr sz="1600">
                <a:solidFill>
                  <a:srgbClr val="262A3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335271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3962301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457188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5181470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CA9E085-2E20-48EC-A100-CB1D9C83E18B}" type="slidenum">
              <a:rPr lang="de-DE" altLang="de-DE" sz="1300">
                <a:solidFill>
                  <a:srgbClr val="D8413E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1300" dirty="0">
              <a:solidFill>
                <a:srgbClr val="D8413E"/>
              </a:solidFill>
            </a:endParaRPr>
          </a:p>
        </p:txBody>
      </p:sp>
      <p:sp>
        <p:nvSpPr>
          <p:cNvPr id="16" name="Inhaltsplatzhalter 2"/>
          <p:cNvSpPr txBox="1">
            <a:spLocks/>
          </p:cNvSpPr>
          <p:nvPr/>
        </p:nvSpPr>
        <p:spPr>
          <a:xfrm>
            <a:off x="395536" y="1484784"/>
            <a:ext cx="8496944" cy="4608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Different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levels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of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 QA in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the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Consortium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de-DE" sz="2000" dirty="0">
              <a:latin typeface="Futura Book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3)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External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 Review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and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 Accreditation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000" dirty="0">
                <a:latin typeface="Futura Book" pitchFamily="2" charset="0"/>
              </a:rPr>
              <a:t>Accreditation (European Approach)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Advisory Board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000" dirty="0">
                <a:latin typeface="Futura Book" pitchFamily="2" charset="0"/>
              </a:rPr>
              <a:t>Advisory Board on </a:t>
            </a:r>
            <a:r>
              <a:rPr lang="de-DE" sz="2000" dirty="0" err="1">
                <a:latin typeface="Futura Book" pitchFamily="2" charset="0"/>
              </a:rPr>
              <a:t>Employability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de-DE" sz="2000" dirty="0">
              <a:latin typeface="Futura Book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7022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de-DE" sz="2000" b="1" dirty="0" err="1">
                <a:latin typeface="Futura Book" pitchFamily="2" charset="0"/>
              </a:rPr>
              <a:t>Thank</a:t>
            </a:r>
            <a:r>
              <a:rPr lang="de-DE" sz="2000" b="1" dirty="0">
                <a:latin typeface="Futura Book" pitchFamily="2" charset="0"/>
              </a:rPr>
              <a:t> </a:t>
            </a:r>
            <a:r>
              <a:rPr lang="de-DE" sz="2000" b="1" dirty="0" err="1">
                <a:latin typeface="Futura Book" pitchFamily="2" charset="0"/>
              </a:rPr>
              <a:t>you</a:t>
            </a:r>
            <a:r>
              <a:rPr lang="de-DE" sz="2000" b="1" dirty="0">
                <a:latin typeface="Futura Book" pitchFamily="2" charset="0"/>
              </a:rPr>
              <a:t> </a:t>
            </a:r>
            <a:r>
              <a:rPr lang="de-DE" sz="2000" b="1" dirty="0" err="1">
                <a:latin typeface="Futura Book" pitchFamily="2" charset="0"/>
              </a:rPr>
              <a:t>for</a:t>
            </a:r>
            <a:r>
              <a:rPr lang="de-DE" sz="2000" b="1" dirty="0">
                <a:latin typeface="Futura Book" pitchFamily="2" charset="0"/>
              </a:rPr>
              <a:t> </a:t>
            </a:r>
            <a:r>
              <a:rPr lang="de-DE" sz="2000" b="1" dirty="0" err="1">
                <a:latin typeface="Futura Book" pitchFamily="2" charset="0"/>
              </a:rPr>
              <a:t>your</a:t>
            </a:r>
            <a:r>
              <a:rPr lang="de-DE" sz="2000" b="1" dirty="0">
                <a:latin typeface="Futura Book" pitchFamily="2" charset="0"/>
              </a:rPr>
              <a:t> </a:t>
            </a:r>
            <a:r>
              <a:rPr lang="de-DE" sz="2000" b="1" dirty="0" err="1">
                <a:latin typeface="Futura Book" pitchFamily="2" charset="0"/>
              </a:rPr>
              <a:t>attention</a:t>
            </a:r>
            <a:r>
              <a:rPr lang="de-DE" sz="2000" b="1" dirty="0">
                <a:latin typeface="Futura Book" pitchFamily="2" charset="0"/>
              </a:rPr>
              <a:t>!</a:t>
            </a:r>
          </a:p>
        </p:txBody>
      </p:sp>
      <p:pic>
        <p:nvPicPr>
          <p:cNvPr id="4" name="Picture 11" descr="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33676"/>
            <a:ext cx="2016224" cy="151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\\Sfbforschung\ZHS_Oeffentlichkeitsarbeit\GESI Bildarchiv\Global studies\Fotos\Summer School 2009\Spru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933056"/>
            <a:ext cx="2232248" cy="14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443" y="3933056"/>
            <a:ext cx="2017885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2" b="16213"/>
          <a:stretch/>
        </p:blipFill>
        <p:spPr bwMode="auto">
          <a:xfrm>
            <a:off x="7396435" y="206290"/>
            <a:ext cx="1424037" cy="42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000" dirty="0">
                <a:solidFill>
                  <a:srgbClr val="B02F2C"/>
                </a:solidFill>
                <a:latin typeface="Futura Book" pitchFamily="2" charset="0"/>
              </a:rPr>
              <a:t>International MA Programmes at </a:t>
            </a:r>
            <a:r>
              <a:rPr lang="de-DE" sz="2000" dirty="0" err="1">
                <a:solidFill>
                  <a:srgbClr val="B02F2C"/>
                </a:solidFill>
                <a:latin typeface="Futura Book" pitchFamily="2" charset="0"/>
              </a:rPr>
              <a:t>the</a:t>
            </a:r>
            <a:r>
              <a:rPr lang="de-DE" sz="2000" dirty="0">
                <a:solidFill>
                  <a:srgbClr val="B02F2C"/>
                </a:solidFill>
                <a:latin typeface="Futura Book" pitchFamily="2" charset="0"/>
              </a:rPr>
              <a:t> Global and European Studies Institute</a:t>
            </a:r>
          </a:p>
          <a:p>
            <a:pPr>
              <a:buNone/>
            </a:pPr>
            <a:endParaRPr lang="de-DE" dirty="0">
              <a:latin typeface="Futura Book" pitchFamily="2" charset="0"/>
            </a:endParaRPr>
          </a:p>
          <a:p>
            <a:pPr>
              <a:defRPr/>
            </a:pPr>
            <a:r>
              <a:rPr lang="de-DE" sz="2000" dirty="0">
                <a:latin typeface="Futura Book" pitchFamily="2" charset="0"/>
              </a:rPr>
              <a:t>„Global Studies – A European </a:t>
            </a:r>
            <a:r>
              <a:rPr lang="de-DE" sz="2000" dirty="0" err="1">
                <a:latin typeface="Futura Book" pitchFamily="2" charset="0"/>
              </a:rPr>
              <a:t>Perspective</a:t>
            </a:r>
            <a:r>
              <a:rPr lang="de-DE" sz="2000" dirty="0">
                <a:latin typeface="Futura Book" pitchFamily="2" charset="0"/>
              </a:rPr>
              <a:t>“</a:t>
            </a:r>
          </a:p>
          <a:p>
            <a:pPr>
              <a:buNone/>
              <a:defRPr/>
            </a:pPr>
            <a:endParaRPr lang="de-DE" sz="2000" dirty="0">
              <a:latin typeface="Futura Book" pitchFamily="2" charset="0"/>
            </a:endParaRPr>
          </a:p>
          <a:p>
            <a:pPr>
              <a:defRPr/>
            </a:pPr>
            <a:r>
              <a:rPr lang="de-DE" sz="2000" dirty="0">
                <a:latin typeface="Futura Book" pitchFamily="2" charset="0"/>
              </a:rPr>
              <a:t>„Global Studies </a:t>
            </a:r>
            <a:r>
              <a:rPr lang="de-DE" sz="2000" dirty="0" err="1">
                <a:latin typeface="Futura Book" pitchFamily="2" charset="0"/>
              </a:rPr>
              <a:t>with</a:t>
            </a:r>
            <a:r>
              <a:rPr lang="de-DE" sz="2000" dirty="0">
                <a:latin typeface="Futura Book" pitchFamily="2" charset="0"/>
              </a:rPr>
              <a:t> a Special </a:t>
            </a:r>
            <a:r>
              <a:rPr lang="de-DE" sz="2000" dirty="0" err="1">
                <a:latin typeface="Futura Book" pitchFamily="2" charset="0"/>
              </a:rPr>
              <a:t>Emphasis</a:t>
            </a:r>
            <a:r>
              <a:rPr lang="de-DE" sz="2000" dirty="0">
                <a:latin typeface="Futura Book" pitchFamily="2" charset="0"/>
              </a:rPr>
              <a:t> on Peace and Security in </a:t>
            </a:r>
            <a:r>
              <a:rPr lang="de-DE" sz="2000" dirty="0" err="1">
                <a:latin typeface="Futura Book" pitchFamily="2" charset="0"/>
              </a:rPr>
              <a:t>Africa</a:t>
            </a:r>
            <a:r>
              <a:rPr lang="de-DE" sz="2000" dirty="0">
                <a:latin typeface="Futura Book" pitchFamily="2" charset="0"/>
              </a:rPr>
              <a:t>“ (</a:t>
            </a:r>
            <a:r>
              <a:rPr lang="de-DE" sz="2000" dirty="0" err="1">
                <a:latin typeface="Futura Book" pitchFamily="2" charset="0"/>
              </a:rPr>
              <a:t>with</a:t>
            </a:r>
            <a:r>
              <a:rPr lang="de-DE" sz="2000" dirty="0">
                <a:latin typeface="Futura Book" pitchFamily="2" charset="0"/>
              </a:rPr>
              <a:t> Addis </a:t>
            </a:r>
            <a:r>
              <a:rPr lang="de-DE" sz="2000" dirty="0" err="1">
                <a:latin typeface="Futura Book" pitchFamily="2" charset="0"/>
              </a:rPr>
              <a:t>Ababa</a:t>
            </a:r>
            <a:r>
              <a:rPr lang="de-DE" sz="2000" dirty="0">
                <a:latin typeface="Futura Book" pitchFamily="2" charset="0"/>
              </a:rPr>
              <a:t> University)</a:t>
            </a:r>
          </a:p>
          <a:p>
            <a:pPr marL="0" indent="0">
              <a:buNone/>
              <a:defRPr/>
            </a:pPr>
            <a:endParaRPr lang="de-DE" sz="2000" dirty="0">
              <a:latin typeface="Futura Book" pitchFamily="2" charset="0"/>
            </a:endParaRPr>
          </a:p>
          <a:p>
            <a:pPr>
              <a:defRPr/>
            </a:pPr>
            <a:r>
              <a:rPr lang="de-DE" sz="2000" dirty="0">
                <a:latin typeface="Futura Book" pitchFamily="2" charset="0"/>
              </a:rPr>
              <a:t>„European Studies“ (ARQUS University Alliance)</a:t>
            </a:r>
            <a:endParaRPr lang="de-DE" sz="3000" dirty="0"/>
          </a:p>
          <a:p>
            <a:pPr>
              <a:buNone/>
            </a:pPr>
            <a:endParaRPr lang="de-DE" dirty="0"/>
          </a:p>
        </p:txBody>
      </p:sp>
      <p:pic>
        <p:nvPicPr>
          <p:cNvPr id="17" name="Grafik 16" descr="17_01_Logo_Erasmus_Mund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732" y="116632"/>
            <a:ext cx="2057642" cy="586428"/>
          </a:xfrm>
          <a:prstGeom prst="rect">
            <a:avLst/>
          </a:prstGeom>
        </p:spPr>
      </p:pic>
      <p:pic>
        <p:nvPicPr>
          <p:cNvPr id="20" name="Grafik 19" descr="LSE_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43098" y="255131"/>
            <a:ext cx="912878" cy="324471"/>
          </a:xfrm>
          <a:prstGeom prst="rect">
            <a:avLst/>
          </a:prstGeom>
        </p:spPr>
      </p:pic>
      <p:pic>
        <p:nvPicPr>
          <p:cNvPr id="23" name="Grafik 22" descr="Wien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62422" y="272248"/>
            <a:ext cx="1117890" cy="307354"/>
          </a:xfrm>
          <a:prstGeom prst="rect">
            <a:avLst/>
          </a:prstGeom>
        </p:spPr>
      </p:pic>
      <p:pic>
        <p:nvPicPr>
          <p:cNvPr id="24" name="Grafik 23" descr="17_01 Wroclaw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87154" y="242873"/>
            <a:ext cx="1039501" cy="331297"/>
          </a:xfrm>
          <a:prstGeom prst="rect">
            <a:avLst/>
          </a:prstGeom>
        </p:spPr>
      </p:pic>
      <p:cxnSp>
        <p:nvCxnSpPr>
          <p:cNvPr id="25" name="Gerader Verbinder 18"/>
          <p:cNvCxnSpPr/>
          <p:nvPr/>
        </p:nvCxnSpPr>
        <p:spPr>
          <a:xfrm>
            <a:off x="107949" y="836712"/>
            <a:ext cx="89024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liennummernplatzhalter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00392" y="6509940"/>
            <a:ext cx="869781" cy="30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defRPr sz="1600">
                <a:solidFill>
                  <a:srgbClr val="262A3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335271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3962301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457188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5181470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CA9E085-2E20-48EC-A100-CB1D9C83E18B}" type="slidenum">
              <a:rPr lang="de-DE" altLang="de-DE" sz="1300">
                <a:solidFill>
                  <a:srgbClr val="D8413E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300" dirty="0">
              <a:solidFill>
                <a:srgbClr val="D8413E"/>
              </a:solidFill>
            </a:endParaRPr>
          </a:p>
        </p:txBody>
      </p:sp>
      <p:pic>
        <p:nvPicPr>
          <p:cNvPr id="13" name="Picture 2" descr="C:\Users\kriebel\Desktop\Addis_Ababa_University_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56530" y="193401"/>
            <a:ext cx="627638" cy="447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Grafik 18" descr="C:\Users\phi13eqj\AppData\Local\Temp\logo roskilde.pn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910" y="258049"/>
            <a:ext cx="725170" cy="30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923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442786" y="1341538"/>
            <a:ext cx="78843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Futura Book" pitchFamily="2" charset="0"/>
              </a:rPr>
              <a:t>two-year transnationally organized Master‘s </a:t>
            </a:r>
            <a:r>
              <a:rPr lang="en-US" sz="2000" dirty="0" err="1">
                <a:latin typeface="Futura Book" pitchFamily="2" charset="0"/>
              </a:rPr>
              <a:t>programme</a:t>
            </a:r>
            <a:endParaRPr lang="en-US" sz="2000" dirty="0">
              <a:latin typeface="Futura Book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Futura Book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Futura Book" pitchFamily="2" charset="0"/>
              </a:rPr>
              <a:t>founded in 2005 by four different universities based in Europe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Futura Book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Futura Book" pitchFamily="2" charset="0"/>
              </a:rPr>
              <a:t>Today 6 European universities and 9 non-EU partners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Futura Book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Futura Book" pitchFamily="2" charset="0"/>
              </a:rPr>
              <a:t>courses are offered in English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Futura Book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Futura Book" pitchFamily="2" charset="0"/>
              </a:rPr>
              <a:t>international composition of the student body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Futura Book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Futura Book" pitchFamily="2" charset="0"/>
              </a:rPr>
              <a:t>funded by the European Union‘s excellence </a:t>
            </a:r>
            <a:r>
              <a:rPr lang="en-US" sz="2000" dirty="0" err="1">
                <a:latin typeface="Futura Book" pitchFamily="2" charset="0"/>
              </a:rPr>
              <a:t>programme</a:t>
            </a:r>
            <a:r>
              <a:rPr lang="en-US" sz="2000" dirty="0">
                <a:latin typeface="Futura Book" pitchFamily="2" charset="0"/>
              </a:rPr>
              <a:t> „Erasmus Mundus“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Futura Book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Futura Book" pitchFamily="2" charset="0"/>
              </a:rPr>
              <a:t>Approx. 80-100 students per intake overall the consortium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Futura Book" pitchFamily="2" charset="0"/>
            </a:endParaRPr>
          </a:p>
        </p:txBody>
      </p:sp>
      <p:pic>
        <p:nvPicPr>
          <p:cNvPr id="25" name="Bild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2" b="16213"/>
          <a:stretch/>
        </p:blipFill>
        <p:spPr bwMode="auto">
          <a:xfrm>
            <a:off x="7297547" y="198538"/>
            <a:ext cx="1666941" cy="49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itel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3600" b="1" i="0" u="none" strike="noStrike" kern="1200" cap="small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>
                  <a:solidFill>
                    <a:schemeClr val="bg1"/>
                  </a:solidFill>
                </a:uFill>
                <a:latin typeface="Futura Book" pitchFamily="2" charset="0"/>
                <a:ea typeface="+mj-ea"/>
                <a:cs typeface="Arial" pitchFamily="34" charset="0"/>
              </a:rPr>
            </a:b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B02F2C"/>
                </a:solidFill>
                <a:effectLst/>
                <a:uLnTx/>
                <a:uFillTx/>
                <a:latin typeface="Futura Book" pitchFamily="2" charset="0"/>
                <a:ea typeface="+mn-ea"/>
                <a:cs typeface="Arial" panose="020B0604020202020204" pitchFamily="34" charset="0"/>
              </a:rPr>
              <a:t>Basic Information</a:t>
            </a:r>
          </a:p>
        </p:txBody>
      </p:sp>
      <p:sp>
        <p:nvSpPr>
          <p:cNvPr id="33" name="Foliennummernplatzhalter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00392" y="6509940"/>
            <a:ext cx="869781" cy="30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defRPr sz="1600">
                <a:solidFill>
                  <a:srgbClr val="262A3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335271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3962301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457188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5181470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CA9E085-2E20-48EC-A100-CB1D9C83E18B}" type="slidenum">
              <a:rPr lang="de-DE" altLang="de-DE" sz="1300">
                <a:solidFill>
                  <a:srgbClr val="D8413E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300" dirty="0">
              <a:solidFill>
                <a:srgbClr val="D8413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3600" b="1" i="0" u="none" strike="noStrike" kern="1200" cap="small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>
                  <a:solidFill>
                    <a:schemeClr val="bg1"/>
                  </a:solidFill>
                </a:uFill>
                <a:latin typeface="Futura Book" pitchFamily="2" charset="0"/>
                <a:ea typeface="+mj-ea"/>
                <a:cs typeface="Arial" pitchFamily="34" charset="0"/>
              </a:rPr>
            </a:b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B02F2C"/>
                </a:solidFill>
                <a:effectLst/>
                <a:uLnTx/>
                <a:uFillTx/>
                <a:latin typeface="Futura Book" pitchFamily="2" charset="0"/>
                <a:ea typeface="+mn-ea"/>
                <a:cs typeface="Arial" panose="020B0604020202020204" pitchFamily="34" charset="0"/>
              </a:rPr>
              <a:t>The EMGS </a:t>
            </a: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B02F2C"/>
                </a:solidFill>
                <a:effectLst/>
                <a:uLnTx/>
                <a:uFillTx/>
                <a:latin typeface="Futura Book" pitchFamily="2" charset="0"/>
                <a:ea typeface="+mn-ea"/>
                <a:cs typeface="Arial" panose="020B0604020202020204" pitchFamily="34" charset="0"/>
              </a:rPr>
              <a:t>Consortium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rgbClr val="B02F2C"/>
              </a:solidFill>
              <a:effectLst/>
              <a:uLnTx/>
              <a:uFillTx/>
              <a:latin typeface="Futura Book" pitchFamily="2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46856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>
              <a:lnSpc>
                <a:spcPct val="150000"/>
              </a:lnSpc>
              <a:defRPr/>
            </a:pPr>
            <a:endParaRPr kumimoji="0" lang="de-DE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00392" y="6509940"/>
            <a:ext cx="869781" cy="30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defRPr sz="1600">
                <a:solidFill>
                  <a:srgbClr val="262A3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335271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3962301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457188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5181470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CA9E085-2E20-48EC-A100-CB1D9C83E18B}" type="slidenum">
              <a:rPr lang="de-DE" altLang="de-DE" sz="1300">
                <a:solidFill>
                  <a:srgbClr val="D8413E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300" dirty="0">
              <a:solidFill>
                <a:srgbClr val="D8413E"/>
              </a:solidFill>
            </a:endParaRPr>
          </a:p>
        </p:txBody>
      </p:sp>
      <p:pic>
        <p:nvPicPr>
          <p:cNvPr id="7" name="Bild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2" b="16213"/>
          <a:stretch/>
        </p:blipFill>
        <p:spPr bwMode="auto">
          <a:xfrm>
            <a:off x="7297547" y="198538"/>
            <a:ext cx="1666941" cy="49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10" y="1852727"/>
            <a:ext cx="6235544" cy="4395864"/>
          </a:xfrm>
          <a:prstGeom prst="rect">
            <a:avLst/>
          </a:prstGeom>
        </p:spPr>
      </p:pic>
      <p:sp>
        <p:nvSpPr>
          <p:cNvPr id="9" name="Textplatzhalter 15"/>
          <p:cNvSpPr txBox="1">
            <a:spLocks/>
          </p:cNvSpPr>
          <p:nvPr/>
        </p:nvSpPr>
        <p:spPr bwMode="auto">
          <a:xfrm>
            <a:off x="744610" y="6248591"/>
            <a:ext cx="334803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/>
            <a:r>
              <a:rPr lang="en-US" sz="900" b="0" dirty="0">
                <a:latin typeface="Calibri" pitchFamily="34" charset="0"/>
                <a:cs typeface="Arial" charset="0"/>
              </a:rPr>
              <a:t>©  E. </a:t>
            </a:r>
            <a:r>
              <a:rPr lang="en-US" sz="900" b="0" dirty="0" err="1">
                <a:latin typeface="Calibri" pitchFamily="34" charset="0"/>
                <a:cs typeface="Arial" charset="0"/>
              </a:rPr>
              <a:t>Baraniecka</a:t>
            </a:r>
            <a:endParaRPr lang="de-DE" sz="900" b="0" dirty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000" dirty="0">
                <a:latin typeface="Futura Book" pitchFamily="2" charset="0"/>
              </a:rPr>
              <a:t>Term 1: Introduction to the understanding of Global Studies to develop a multidisciplinary understanding of processes of globalization  </a:t>
            </a:r>
          </a:p>
          <a:p>
            <a:pPr marL="0" indent="0">
              <a:buNone/>
              <a:defRPr/>
            </a:pPr>
            <a:endParaRPr lang="en-US" sz="2000" dirty="0">
              <a:latin typeface="Futura Book" pitchFamily="2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Futura Book" pitchFamily="2" charset="0"/>
              </a:rPr>
              <a:t>Term 2/3: Studying concrete phenomena from at least two different world regions  and their entanglements and transregional ties</a:t>
            </a:r>
          </a:p>
          <a:p>
            <a:pPr marL="0" indent="0">
              <a:buNone/>
              <a:defRPr/>
            </a:pPr>
            <a:endParaRPr lang="en-US" sz="2000" dirty="0">
              <a:latin typeface="Futura Book" pitchFamily="2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Futura Book" pitchFamily="2" charset="0"/>
              </a:rPr>
              <a:t>Term 3:	Optional exchange semester at a non-EU partner university</a:t>
            </a:r>
          </a:p>
          <a:p>
            <a:pPr marL="0" indent="0">
              <a:buNone/>
              <a:defRPr/>
            </a:pPr>
            <a:endParaRPr lang="en-US" sz="2000" dirty="0">
              <a:latin typeface="Futura Book" pitchFamily="2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Futura Book" pitchFamily="2" charset="0"/>
              </a:rPr>
              <a:t>Term 4: Master-Thesis and advanced research seminars helping students to frame their individual work within the larger research agenda of Global Studies </a:t>
            </a:r>
          </a:p>
          <a:p>
            <a:pPr marL="0" indent="0">
              <a:buNone/>
              <a:defRPr/>
            </a:pPr>
            <a:endParaRPr lang="en-US" sz="2000" dirty="0">
              <a:latin typeface="Futura Book" pitchFamily="2" charset="0"/>
            </a:endParaRPr>
          </a:p>
          <a:p>
            <a:pPr marL="0" indent="0">
              <a:buNone/>
              <a:defRPr/>
            </a:pPr>
            <a:endParaRPr lang="en-US" sz="2000" dirty="0">
              <a:latin typeface="Futura Book" pitchFamily="2" charset="0"/>
            </a:endParaRPr>
          </a:p>
          <a:p>
            <a:pPr>
              <a:buNone/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buNone/>
            </a:pPr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3600" b="1" i="0" u="none" strike="noStrike" kern="1200" cap="small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>
                  <a:solidFill>
                    <a:schemeClr val="bg1"/>
                  </a:solidFill>
                </a:uFill>
                <a:latin typeface="Futura Book" pitchFamily="2" charset="0"/>
                <a:ea typeface="+mj-ea"/>
                <a:cs typeface="Arial" pitchFamily="34" charset="0"/>
              </a:rPr>
            </a:b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B02F2C"/>
                </a:solidFill>
                <a:effectLst/>
                <a:uLnTx/>
                <a:uFillTx/>
                <a:latin typeface="Futura Book" pitchFamily="2" charset="0"/>
                <a:ea typeface="+mn-ea"/>
                <a:cs typeface="Arial" panose="020B0604020202020204" pitchFamily="34" charset="0"/>
              </a:rPr>
              <a:t>Curriculum and Mobility </a:t>
            </a:r>
            <a:r>
              <a:rPr lang="de-DE" altLang="de-DE" sz="2400" b="1" dirty="0">
                <a:solidFill>
                  <a:srgbClr val="B02F2C"/>
                </a:solidFill>
                <a:latin typeface="Futura Book" pitchFamily="2" charset="0"/>
                <a:cs typeface="Arial" panose="020B0604020202020204" pitchFamily="34" charset="0"/>
              </a:rPr>
              <a:t>T</a:t>
            </a: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B02F2C"/>
                </a:solidFill>
                <a:effectLst/>
                <a:uLnTx/>
                <a:uFillTx/>
                <a:latin typeface="Futura Book" pitchFamily="2" charset="0"/>
                <a:ea typeface="+mn-ea"/>
                <a:cs typeface="Arial" panose="020B0604020202020204" pitchFamily="34" charset="0"/>
              </a:rPr>
              <a:t>racks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rgbClr val="B02F2C"/>
              </a:solidFill>
              <a:effectLst/>
              <a:uLnTx/>
              <a:uFillTx/>
              <a:latin typeface="Futura Book" pitchFamily="2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Bild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2" b="16213"/>
          <a:stretch/>
        </p:blipFill>
        <p:spPr bwMode="auto">
          <a:xfrm>
            <a:off x="7297547" y="198538"/>
            <a:ext cx="1666941" cy="49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oliennummernplatzhalter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00392" y="6509940"/>
            <a:ext cx="869781" cy="30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defRPr sz="1600">
                <a:solidFill>
                  <a:srgbClr val="262A3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335271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3962301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457188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5181470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CA9E085-2E20-48EC-A100-CB1D9C83E18B}" type="slidenum">
              <a:rPr lang="de-DE" altLang="de-DE" sz="1300">
                <a:solidFill>
                  <a:srgbClr val="D8413E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300" dirty="0">
              <a:solidFill>
                <a:srgbClr val="D8413E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3600" b="1" i="0" u="none" strike="noStrike" kern="1200" cap="small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>
                  <a:solidFill>
                    <a:schemeClr val="bg1"/>
                  </a:solidFill>
                </a:uFill>
                <a:latin typeface="Futura Book" pitchFamily="2" charset="0"/>
                <a:ea typeface="+mj-ea"/>
                <a:cs typeface="Arial" pitchFamily="34" charset="0"/>
              </a:rPr>
            </a:br>
            <a:r>
              <a:rPr lang="de-DE" sz="2400" b="1" dirty="0" err="1">
                <a:solidFill>
                  <a:srgbClr val="B02F2C"/>
                </a:solidFill>
                <a:latin typeface="Futura Book" pitchFamily="2" charset="0"/>
                <a:cs typeface="Arial" panose="020B0604020202020204" pitchFamily="34" charset="0"/>
              </a:rPr>
              <a:t>Carreer</a:t>
            </a:r>
            <a:r>
              <a:rPr lang="de-DE" sz="2400" b="1" dirty="0">
                <a:solidFill>
                  <a:srgbClr val="B02F2C"/>
                </a:solidFill>
                <a:latin typeface="Futura Book" pitchFamily="2" charset="0"/>
                <a:cs typeface="Arial" panose="020B0604020202020204" pitchFamily="34" charset="0"/>
              </a:rPr>
              <a:t> Options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rgbClr val="B02F2C"/>
              </a:solidFill>
              <a:effectLst/>
              <a:uLnTx/>
              <a:uFillTx/>
              <a:latin typeface="Futura Book" pitchFamily="2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10445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sz="2000" dirty="0">
                <a:solidFill>
                  <a:srgbClr val="B02F2C"/>
                </a:solidFill>
                <a:latin typeface="Futura Book" pitchFamily="2" charset="0"/>
              </a:rPr>
              <a:t>„Global Studies – A European </a:t>
            </a:r>
            <a:r>
              <a:rPr lang="de-DE" sz="2000" dirty="0" err="1">
                <a:solidFill>
                  <a:srgbClr val="B02F2C"/>
                </a:solidFill>
                <a:latin typeface="Futura Book" pitchFamily="2" charset="0"/>
              </a:rPr>
              <a:t>Perspective</a:t>
            </a:r>
            <a:r>
              <a:rPr lang="de-DE" sz="2000" dirty="0">
                <a:solidFill>
                  <a:srgbClr val="B02F2C"/>
                </a:solidFill>
                <a:latin typeface="Futura Book" pitchFamily="2" charset="0"/>
              </a:rPr>
              <a:t>“</a:t>
            </a:r>
          </a:p>
          <a:p>
            <a:pPr>
              <a:buNone/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buNone/>
            </a:pPr>
            <a:endParaRPr lang="de-DE" dirty="0"/>
          </a:p>
        </p:txBody>
      </p:sp>
      <p:pic>
        <p:nvPicPr>
          <p:cNvPr id="6" name="Bild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2" b="16213"/>
          <a:stretch/>
        </p:blipFill>
        <p:spPr bwMode="auto">
          <a:xfrm>
            <a:off x="7297547" y="198538"/>
            <a:ext cx="1666941" cy="49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00392" y="6509940"/>
            <a:ext cx="869781" cy="30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defRPr sz="1600">
                <a:solidFill>
                  <a:srgbClr val="262A3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335271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3962301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457188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5181470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CA9E085-2E20-48EC-A100-CB1D9C83E18B}" type="slidenum">
              <a:rPr lang="de-DE" altLang="de-DE" sz="1300">
                <a:solidFill>
                  <a:srgbClr val="D8413E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300" dirty="0">
              <a:solidFill>
                <a:srgbClr val="D8413E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39552" y="2348880"/>
            <a:ext cx="74888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Arial" pitchFamily="34" charset="0"/>
              <a:buChar char="•"/>
              <a:defRPr/>
            </a:pPr>
            <a:r>
              <a:rPr lang="de-DE" sz="2000" dirty="0">
                <a:latin typeface="Futura Book" panose="02000504030000020003" pitchFamily="2" charset="0"/>
              </a:rPr>
              <a:t>Research and Higher Education</a:t>
            </a:r>
          </a:p>
          <a:p>
            <a:pPr marL="182563" indent="-182563">
              <a:buFont typeface="Arial" pitchFamily="34" charset="0"/>
              <a:buChar char="•"/>
              <a:defRPr/>
            </a:pPr>
            <a:endParaRPr lang="de-DE" sz="2000" dirty="0">
              <a:latin typeface="Futura Book" panose="02000504030000020003" pitchFamily="2" charset="0"/>
            </a:endParaRPr>
          </a:p>
          <a:p>
            <a:pPr marL="182563" indent="-182563">
              <a:buFont typeface="Arial" pitchFamily="34" charset="0"/>
              <a:buChar char="•"/>
              <a:defRPr/>
            </a:pPr>
            <a:r>
              <a:rPr lang="de-DE" sz="2000" dirty="0">
                <a:latin typeface="Futura Book" panose="02000504030000020003" pitchFamily="2" charset="0"/>
              </a:rPr>
              <a:t>Public Administration</a:t>
            </a:r>
          </a:p>
          <a:p>
            <a:pPr>
              <a:defRPr/>
            </a:pPr>
            <a:endParaRPr lang="de-DE" sz="2000" dirty="0">
              <a:latin typeface="Futura Book" panose="02000504030000020003" pitchFamily="2" charset="0"/>
            </a:endParaRPr>
          </a:p>
          <a:p>
            <a:pPr marL="182563" indent="-182563">
              <a:buFont typeface="Arial" pitchFamily="34" charset="0"/>
              <a:buChar char="•"/>
              <a:defRPr/>
            </a:pPr>
            <a:r>
              <a:rPr lang="de-DE" sz="2000" dirty="0">
                <a:latin typeface="Futura Book" panose="02000504030000020003" pitchFamily="2" charset="0"/>
              </a:rPr>
              <a:t>Development </a:t>
            </a:r>
            <a:r>
              <a:rPr lang="de-DE" sz="2000" dirty="0" err="1">
                <a:latin typeface="Futura Book" panose="02000504030000020003" pitchFamily="2" charset="0"/>
              </a:rPr>
              <a:t>Cooperation</a:t>
            </a:r>
            <a:endParaRPr lang="de-DE" sz="2000" dirty="0">
              <a:latin typeface="Futura Book" panose="02000504030000020003" pitchFamily="2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de-DE" sz="2000" dirty="0">
              <a:latin typeface="Futura Book" panose="02000504030000020003" pitchFamily="2" charset="0"/>
            </a:endParaRPr>
          </a:p>
          <a:p>
            <a:pPr marL="182563" indent="-182563">
              <a:buFont typeface="Arial" pitchFamily="34" charset="0"/>
              <a:buChar char="•"/>
              <a:defRPr/>
            </a:pPr>
            <a:r>
              <a:rPr lang="de-DE" sz="2000" dirty="0">
                <a:latin typeface="Futura Book" panose="02000504030000020003" pitchFamily="2" charset="0"/>
              </a:rPr>
              <a:t>International </a:t>
            </a:r>
            <a:r>
              <a:rPr lang="de-DE" sz="2000" dirty="0" err="1">
                <a:latin typeface="Futura Book" panose="02000504030000020003" pitchFamily="2" charset="0"/>
              </a:rPr>
              <a:t>Organisations</a:t>
            </a:r>
            <a:r>
              <a:rPr lang="de-DE" sz="2000" dirty="0">
                <a:latin typeface="Futura Book" panose="02000504030000020003" pitchFamily="2" charset="0"/>
              </a:rPr>
              <a:t> and </a:t>
            </a:r>
            <a:r>
              <a:rPr lang="de-DE" sz="2000" dirty="0" err="1">
                <a:latin typeface="Futura Book" panose="02000504030000020003" pitchFamily="2" charset="0"/>
              </a:rPr>
              <a:t>Diplomatic</a:t>
            </a:r>
            <a:r>
              <a:rPr lang="de-DE" sz="2000" dirty="0">
                <a:latin typeface="Futura Book" panose="02000504030000020003" pitchFamily="2" charset="0"/>
              </a:rPr>
              <a:t> Service</a:t>
            </a:r>
          </a:p>
          <a:p>
            <a:pPr>
              <a:buFont typeface="Arial" pitchFamily="34" charset="0"/>
              <a:buChar char="•"/>
              <a:defRPr/>
            </a:pPr>
            <a:endParaRPr lang="de-DE" sz="2000" dirty="0">
              <a:latin typeface="Futura Book" panose="02000504030000020003" pitchFamily="2" charset="0"/>
            </a:endParaRPr>
          </a:p>
          <a:p>
            <a:pPr marL="182563" indent="-182563">
              <a:buFont typeface="Arial" pitchFamily="34" charset="0"/>
              <a:buChar char="•"/>
              <a:defRPr/>
            </a:pPr>
            <a:r>
              <a:rPr lang="de-DE" sz="2000" dirty="0">
                <a:latin typeface="Futura Book" panose="02000504030000020003" pitchFamily="2" charset="0"/>
              </a:rPr>
              <a:t>Politics and Policy </a:t>
            </a:r>
            <a:r>
              <a:rPr lang="de-DE" sz="2000" dirty="0" err="1">
                <a:latin typeface="Futura Book" panose="02000504030000020003" pitchFamily="2" charset="0"/>
              </a:rPr>
              <a:t>Advice</a:t>
            </a:r>
            <a:endParaRPr lang="de-DE" sz="2000" dirty="0">
              <a:latin typeface="Futura Book" panose="02000504030000020003" pitchFamily="2" charset="0"/>
            </a:endParaRPr>
          </a:p>
          <a:p>
            <a:pPr>
              <a:defRPr/>
            </a:pPr>
            <a:endParaRPr lang="de-DE" sz="2000" dirty="0">
              <a:latin typeface="Futura Book" panose="02000504030000020003" pitchFamily="2" charset="0"/>
            </a:endParaRPr>
          </a:p>
          <a:p>
            <a:pPr marL="182563" indent="-182563">
              <a:buFont typeface="Arial" pitchFamily="34" charset="0"/>
              <a:buChar char="•"/>
              <a:defRPr/>
            </a:pPr>
            <a:r>
              <a:rPr lang="de-DE" sz="2000" dirty="0">
                <a:latin typeface="Futura Book" panose="02000504030000020003" pitchFamily="2" charset="0"/>
              </a:rPr>
              <a:t>Media</a:t>
            </a:r>
          </a:p>
          <a:p>
            <a:pPr marL="182563" indent="-182563">
              <a:buFont typeface="Arial" pitchFamily="34" charset="0"/>
              <a:buChar char="•"/>
              <a:defRPr/>
            </a:pPr>
            <a:endParaRPr lang="de-DE" sz="2000" dirty="0">
              <a:latin typeface="Futura Book" panose="02000504030000020003" pitchFamily="2" charset="0"/>
            </a:endParaRPr>
          </a:p>
          <a:p>
            <a:pPr marL="182563" indent="-182563">
              <a:buFont typeface="Arial" pitchFamily="34" charset="0"/>
              <a:buChar char="•"/>
              <a:defRPr/>
            </a:pPr>
            <a:r>
              <a:rPr lang="de-DE" sz="2000" dirty="0">
                <a:latin typeface="Futura Book" panose="02000504030000020003" pitchFamily="2" charset="0"/>
              </a:rPr>
              <a:t>…</a:t>
            </a:r>
          </a:p>
          <a:p>
            <a:pPr marL="182563" indent="-182563">
              <a:buFont typeface="Arial" pitchFamily="34" charset="0"/>
              <a:buChar char="•"/>
              <a:defRPr/>
            </a:pPr>
            <a:endParaRPr lang="de-DE" sz="2000" dirty="0">
              <a:latin typeface="Futura Book" panose="02000504030000020003" pitchFamily="2" charset="0"/>
            </a:endParaRPr>
          </a:p>
          <a:p>
            <a:pPr marL="182563" indent="-182563">
              <a:buFont typeface="Arial" pitchFamily="34" charset="0"/>
              <a:buChar char="•"/>
              <a:defRPr/>
            </a:pPr>
            <a:endParaRPr lang="de-DE" sz="2000" dirty="0">
              <a:latin typeface="Futura Book" panose="02000504030000020003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3600" b="1" i="0" u="none" strike="noStrike" kern="1200" cap="small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>
                  <a:solidFill>
                    <a:schemeClr val="bg1"/>
                  </a:solidFill>
                </a:uFill>
                <a:latin typeface="Futura Book" pitchFamily="2" charset="0"/>
                <a:ea typeface="+mj-ea"/>
                <a:cs typeface="Arial" pitchFamily="34" charset="0"/>
              </a:rPr>
            </a:br>
            <a:r>
              <a:rPr lang="de-DE" sz="2400" b="1" dirty="0" err="1">
                <a:solidFill>
                  <a:srgbClr val="B02F2C"/>
                </a:solidFill>
                <a:latin typeface="Futura Book" pitchFamily="2" charset="0"/>
                <a:cs typeface="Arial" panose="020B0604020202020204" pitchFamily="34" charset="0"/>
              </a:rPr>
              <a:t>Carreer</a:t>
            </a:r>
            <a:r>
              <a:rPr lang="de-DE" sz="2400" b="1" dirty="0">
                <a:solidFill>
                  <a:srgbClr val="B02F2C"/>
                </a:solidFill>
                <a:latin typeface="Futura Book" pitchFamily="2" charset="0"/>
                <a:cs typeface="Arial" panose="020B0604020202020204" pitchFamily="34" charset="0"/>
              </a:rPr>
              <a:t> Options II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rgbClr val="B02F2C"/>
              </a:solidFill>
              <a:effectLst/>
              <a:uLnTx/>
              <a:uFillTx/>
              <a:latin typeface="Futura Book" pitchFamily="2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10445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sz="2000" dirty="0">
                <a:solidFill>
                  <a:srgbClr val="B02F2C"/>
                </a:solidFill>
                <a:latin typeface="Futura Book" pitchFamily="2" charset="0"/>
              </a:rPr>
              <a:t>„Global Studies – A European </a:t>
            </a:r>
            <a:r>
              <a:rPr lang="de-DE" sz="2000" dirty="0" err="1">
                <a:solidFill>
                  <a:srgbClr val="B02F2C"/>
                </a:solidFill>
                <a:latin typeface="Futura Book" pitchFamily="2" charset="0"/>
              </a:rPr>
              <a:t>Perspective</a:t>
            </a:r>
            <a:r>
              <a:rPr lang="de-DE" sz="2000" dirty="0">
                <a:solidFill>
                  <a:srgbClr val="B02F2C"/>
                </a:solidFill>
                <a:latin typeface="Futura Book" pitchFamily="2" charset="0"/>
              </a:rPr>
              <a:t>“</a:t>
            </a:r>
          </a:p>
          <a:p>
            <a:pPr>
              <a:buNone/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buNone/>
            </a:pPr>
            <a:endParaRPr lang="de-DE" dirty="0"/>
          </a:p>
        </p:txBody>
      </p:sp>
      <p:pic>
        <p:nvPicPr>
          <p:cNvPr id="6" name="Bild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2" b="16213"/>
          <a:stretch/>
        </p:blipFill>
        <p:spPr bwMode="auto">
          <a:xfrm>
            <a:off x="7297547" y="198538"/>
            <a:ext cx="1666941" cy="49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00392" y="6509940"/>
            <a:ext cx="869781" cy="30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defRPr sz="1600">
                <a:solidFill>
                  <a:srgbClr val="262A3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335271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3962301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457188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5181470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CA9E085-2E20-48EC-A100-CB1D9C83E18B}" type="slidenum">
              <a:rPr lang="de-DE" altLang="de-DE" sz="1300">
                <a:solidFill>
                  <a:srgbClr val="D8413E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1300" dirty="0">
              <a:solidFill>
                <a:srgbClr val="D8413E"/>
              </a:solidFill>
            </a:endParaRPr>
          </a:p>
        </p:txBody>
      </p:sp>
      <p:pic>
        <p:nvPicPr>
          <p:cNvPr id="9" name="Picture 23">
            <a:extLst>
              <a:ext uri="{FF2B5EF4-FFF2-40B4-BE49-F238E27FC236}">
                <a16:creationId xmlns:a16="http://schemas.microsoft.com/office/drawing/2014/main" id="{E3EA9C62-BE67-435A-B8BC-D5A0F9BFEDE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258" y="1935594"/>
            <a:ext cx="6066155" cy="446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2176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251521" y="3645024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800" dirty="0">
                <a:latin typeface="Futura Book" pitchFamily="2" charset="0"/>
              </a:rPr>
              <a:t>EMGS</a:t>
            </a:r>
          </a:p>
          <a:p>
            <a:pPr>
              <a:defRPr/>
            </a:pPr>
            <a:r>
              <a:rPr lang="de-DE" sz="2800" dirty="0">
                <a:latin typeface="Futura Book" pitchFamily="2" charset="0"/>
              </a:rPr>
              <a:t>Joint Quality Assurance </a:t>
            </a:r>
            <a:r>
              <a:rPr lang="de-DE" sz="2800" dirty="0" err="1">
                <a:latin typeface="Futura Book" pitchFamily="2" charset="0"/>
              </a:rPr>
              <a:t>Mechanisms</a:t>
            </a:r>
            <a:endParaRPr lang="de-DE" sz="2800" dirty="0">
              <a:latin typeface="Futura Book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3600" b="1" i="0" u="none" strike="noStrike" kern="1200" cap="small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>
                  <a:solidFill>
                    <a:schemeClr val="bg1"/>
                  </a:solidFill>
                </a:uFill>
                <a:latin typeface="Futura Book" pitchFamily="2" charset="0"/>
                <a:ea typeface="+mj-ea"/>
                <a:cs typeface="Arial" pitchFamily="34" charset="0"/>
              </a:rPr>
            </a:b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B02F2C"/>
                </a:solidFill>
                <a:effectLst/>
                <a:uLnTx/>
                <a:uFillTx/>
                <a:latin typeface="Futura Book" pitchFamily="2" charset="0"/>
                <a:ea typeface="+mn-ea"/>
                <a:cs typeface="Arial" panose="020B0604020202020204" pitchFamily="34" charset="0"/>
              </a:rPr>
              <a:t>Joint Quality Assurance in a Joint Programme</a:t>
            </a:r>
          </a:p>
        </p:txBody>
      </p:sp>
      <p:pic>
        <p:nvPicPr>
          <p:cNvPr id="7" name="Bild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2" b="16213"/>
          <a:stretch/>
        </p:blipFill>
        <p:spPr bwMode="auto">
          <a:xfrm>
            <a:off x="7297547" y="198538"/>
            <a:ext cx="1666941" cy="49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liennummernplatzhalter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00392" y="6509940"/>
            <a:ext cx="869781" cy="30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defRPr sz="1600">
                <a:solidFill>
                  <a:srgbClr val="262A3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335271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3962301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4571886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5181470" indent="-304792" defTabSz="6095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CA9E085-2E20-48EC-A100-CB1D9C83E18B}" type="slidenum">
              <a:rPr lang="de-DE" altLang="de-DE" sz="1300">
                <a:solidFill>
                  <a:srgbClr val="D8413E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1300" dirty="0">
              <a:solidFill>
                <a:srgbClr val="D8413E"/>
              </a:solidFill>
            </a:endParaRPr>
          </a:p>
        </p:txBody>
      </p:sp>
      <p:sp>
        <p:nvSpPr>
          <p:cNvPr id="16" name="Inhaltsplatzhalter 2"/>
          <p:cNvSpPr txBox="1">
            <a:spLocks/>
          </p:cNvSpPr>
          <p:nvPr/>
        </p:nvSpPr>
        <p:spPr>
          <a:xfrm>
            <a:off x="395536" y="1484784"/>
            <a:ext cx="8496944" cy="4608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Different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levels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of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 QA in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the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Consortium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de-DE" sz="2000" dirty="0">
              <a:latin typeface="Futura Book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1)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Local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level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000" dirty="0">
                <a:latin typeface="Futura Book" pitchFamily="2" charset="0"/>
              </a:rPr>
              <a:t>Evaluation </a:t>
            </a:r>
            <a:r>
              <a:rPr lang="de-DE" sz="2000" dirty="0" err="1">
                <a:latin typeface="Futura Book" pitchFamily="2" charset="0"/>
              </a:rPr>
              <a:t>of</a:t>
            </a:r>
            <a:r>
              <a:rPr lang="de-DE" sz="2000" dirty="0">
                <a:latin typeface="Futura Book" pitchFamily="2" charset="0"/>
              </a:rPr>
              <a:t> individual </a:t>
            </a:r>
            <a:r>
              <a:rPr lang="de-DE" sz="2000" dirty="0" err="1">
                <a:latin typeface="Futura Book" pitchFamily="2" charset="0"/>
              </a:rPr>
              <a:t>courses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and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modules</a:t>
            </a:r>
            <a:r>
              <a:rPr lang="de-DE" sz="2000" dirty="0">
                <a:latin typeface="Futura Book" pitchFamily="2" charset="0"/>
              </a:rPr>
              <a:t>(</a:t>
            </a:r>
            <a:r>
              <a:rPr lang="de-DE" sz="2000" dirty="0" err="1">
                <a:latin typeface="Futura Book" pitchFamily="2" charset="0"/>
              </a:rPr>
              <a:t>organized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by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local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partners</a:t>
            </a:r>
            <a:r>
              <a:rPr lang="de-DE" sz="2000" dirty="0">
                <a:latin typeface="Futura Book" pitchFamily="2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Local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meeting</a:t>
            </a:r>
            <a:r>
              <a:rPr lang="de-DE" sz="2000" dirty="0">
                <a:latin typeface="Futura Book" pitchFamily="2" charset="0"/>
              </a:rPr>
              <a:t>s </a:t>
            </a:r>
            <a:r>
              <a:rPr lang="de-DE" sz="2000" dirty="0" err="1">
                <a:latin typeface="Futura Book" pitchFamily="2" charset="0"/>
              </a:rPr>
              <a:t>of</a:t>
            </a:r>
            <a:r>
              <a:rPr lang="de-DE" sz="2000" dirty="0">
                <a:latin typeface="Futura Book" pitchFamily="2" charset="0"/>
              </a:rPr>
              <a:t> Study </a:t>
            </a:r>
            <a:r>
              <a:rPr lang="de-DE" sz="2000" dirty="0" err="1">
                <a:latin typeface="Futura Book" pitchFamily="2" charset="0"/>
              </a:rPr>
              <a:t>and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Examination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Commitees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with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students</a:t>
            </a:r>
            <a:r>
              <a:rPr lang="de-DE" sz="2000" dirty="0">
                <a:latin typeface="Futura Book" pitchFamily="2" charset="0"/>
              </a:rPr>
              <a:t> </a:t>
            </a:r>
            <a:r>
              <a:rPr lang="de-DE" sz="2000" dirty="0" err="1">
                <a:latin typeface="Futura Book" pitchFamily="2" charset="0"/>
              </a:rPr>
              <a:t>representatives</a:t>
            </a:r>
            <a:r>
              <a:rPr lang="de-DE" sz="2000" dirty="0">
                <a:latin typeface="Futura Book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Regular online </a:t>
            </a:r>
            <a:r>
              <a:rPr lang="de-DE" sz="2000" dirty="0">
                <a:latin typeface="Futura Book" pitchFamily="2" charset="0"/>
              </a:rPr>
              <a:t>l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ecturer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 </a:t>
            </a:r>
            <a:r>
              <a:rPr lang="de-DE" sz="2000" dirty="0">
                <a:latin typeface="Futura Book" pitchFamily="2" charset="0"/>
              </a:rPr>
              <a:t>m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utura Book" pitchFamily="2" charset="0"/>
                <a:ea typeface="+mn-ea"/>
                <a:cs typeface="+mn-cs"/>
              </a:rPr>
              <a:t>eetings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de-DE" sz="2000" dirty="0">
              <a:latin typeface="Futura Book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utura Book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Bildschirmpräsentation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Futura Book</vt:lpstr>
      <vt:lpstr>MS PGothic</vt:lpstr>
      <vt:lpstr>Arial</vt:lpstr>
      <vt:lpstr>Calibri</vt:lpstr>
      <vt:lpstr>Larissa-Design</vt:lpstr>
      <vt:lpstr>Erasmus Mundus Joint Master in Global Studies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Non-European Partner Universities</dc:title>
  <dc:creator>Stephan Kaschner</dc:creator>
  <cp:lastModifiedBy>Tofan, Alina</cp:lastModifiedBy>
  <cp:revision>67</cp:revision>
  <dcterms:created xsi:type="dcterms:W3CDTF">2017-11-28T10:04:34Z</dcterms:created>
  <dcterms:modified xsi:type="dcterms:W3CDTF">2022-03-15T12:05:26Z</dcterms:modified>
</cp:coreProperties>
</file>