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4"/>
  </p:notesMasterIdLst>
  <p:sldIdLst>
    <p:sldId id="256" r:id="rId2"/>
    <p:sldId id="257" r:id="rId3"/>
    <p:sldId id="287" r:id="rId4"/>
    <p:sldId id="293" r:id="rId5"/>
    <p:sldId id="294" r:id="rId6"/>
    <p:sldId id="349" r:id="rId7"/>
    <p:sldId id="291" r:id="rId8"/>
    <p:sldId id="297" r:id="rId9"/>
    <p:sldId id="359" r:id="rId10"/>
    <p:sldId id="298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63" r:id="rId21"/>
    <p:sldId id="362" r:id="rId22"/>
    <p:sldId id="360" r:id="rId23"/>
  </p:sldIdLst>
  <p:sldSz cx="9144000" cy="5143500" type="screen16x9"/>
  <p:notesSz cx="6858000" cy="9144000"/>
  <p:embeddedFontLst>
    <p:embeddedFont>
      <p:font typeface="Arvo" panose="020B0604020202020204" charset="0"/>
      <p:regular r:id="rId25"/>
      <p:bold r:id="rId26"/>
      <p:italic r:id="rId27"/>
      <p:boldItalic r:id="rId28"/>
    </p:embeddedFont>
    <p:embeddedFont>
      <p:font typeface="Arial Unicode MS" panose="020B0604020202020204" charset="-128"/>
      <p:regular r:id="rId29"/>
    </p:embeddedFont>
    <p:embeddedFont>
      <p:font typeface="Roboto Condensed Light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Roboto Condensed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5D08E4-4CB9-4A25-91DF-C19B82DA8EF8}">
  <a:tblStyle styleId="{025D08E4-4CB9-4A25-91DF-C19B82DA8E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3" autoAdjust="0"/>
    <p:restoredTop sz="94660"/>
  </p:normalViewPr>
  <p:slideViewPr>
    <p:cSldViewPr>
      <p:cViewPr varScale="1">
        <p:scale>
          <a:sx n="110" d="100"/>
          <a:sy n="110" d="100"/>
        </p:scale>
        <p:origin x="859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C92AE-2F51-4996-B14B-3CD396BDF917}" type="doc">
      <dgm:prSet loTypeId="urn:microsoft.com/office/officeart/2005/8/layout/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o-RO"/>
        </a:p>
      </dgm:t>
    </dgm:pt>
    <dgm:pt modelId="{CDE54B01-87E7-4725-8DA5-FCE6C25D9DAD}">
      <dgm:prSet phldrT="[Text]" custT="1"/>
      <dgm:spPr/>
      <dgm:t>
        <a:bodyPr/>
        <a:lstStyle/>
        <a:p>
          <a:pPr algn="ctr">
            <a:buFont typeface="Wingdings" panose="05000000000000000000" pitchFamily="2" charset="2"/>
            <a:buChar char="Ø"/>
          </a:pPr>
          <a:r>
            <a:rPr lang="ro-RO" sz="1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</a:t>
          </a:r>
          <a:r>
            <a:rPr lang="en-US" sz="1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stituția de învățăm</a:t>
          </a:r>
          <a:r>
            <a:rPr lang="ro-RO" sz="1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â</a:t>
          </a:r>
          <a:r>
            <a:rPr lang="en-US" sz="1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nt</a:t>
          </a:r>
          <a:endParaRPr lang="ro-RO" sz="1400" b="1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1B9FCF-0A3E-467E-9E9F-B5807FF8DC7D}" type="parTrans" cxnId="{00C47B2E-3330-46D3-BC9B-AD7F35319F5F}">
      <dgm:prSet/>
      <dgm:spPr/>
      <dgm:t>
        <a:bodyPr/>
        <a:lstStyle/>
        <a:p>
          <a:endParaRPr lang="ro-RO"/>
        </a:p>
      </dgm:t>
    </dgm:pt>
    <dgm:pt modelId="{2AD073AC-8F04-491B-B240-A1C8B4093387}" type="sibTrans" cxnId="{00C47B2E-3330-46D3-BC9B-AD7F35319F5F}">
      <dgm:prSet/>
      <dgm:spPr/>
      <dgm:t>
        <a:bodyPr/>
        <a:lstStyle/>
        <a:p>
          <a:endParaRPr lang="ro-RO"/>
        </a:p>
      </dgm:t>
    </dgm:pt>
    <dgm:pt modelId="{75973690-B115-46A8-A7BE-0532898B77C5}">
      <dgm:prSet phldrT="[Text]" custT="1"/>
      <dgm:spPr/>
      <dgm:t>
        <a:bodyPr/>
        <a:lstStyle/>
        <a:p>
          <a:pPr algn="ctr">
            <a:buFont typeface="Wingdings" panose="05000000000000000000" pitchFamily="2" charset="2"/>
            <a:buChar char="Ø"/>
          </a:pPr>
          <a:r>
            <a:rPr lang="ro-RO" sz="1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en-US" sz="1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onsorţiu</a:t>
          </a:r>
          <a:r>
            <a:rPr lang="ro-RO" sz="1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en-US" sz="1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parteneriat/filială</a:t>
          </a:r>
          <a:endParaRPr lang="ro-RO" sz="1400" b="1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346BE2-01DD-4D13-80D0-16D1EE8A62A6}" type="parTrans" cxnId="{C61FA3E6-5BBD-4FDA-BC66-BE051CD45F72}">
      <dgm:prSet/>
      <dgm:spPr/>
      <dgm:t>
        <a:bodyPr/>
        <a:lstStyle/>
        <a:p>
          <a:endParaRPr lang="ro-RO"/>
        </a:p>
      </dgm:t>
    </dgm:pt>
    <dgm:pt modelId="{A9350691-8423-474E-A8EB-ECA10492B213}" type="sibTrans" cxnId="{C61FA3E6-5BBD-4FDA-BC66-BE051CD45F72}">
      <dgm:prSet/>
      <dgm:spPr/>
      <dgm:t>
        <a:bodyPr/>
        <a:lstStyle/>
        <a:p>
          <a:endParaRPr lang="ro-RO"/>
        </a:p>
      </dgm:t>
    </dgm:pt>
    <dgm:pt modelId="{EC473EAA-2C64-40A2-AA9C-2CD4D357BB6F}">
      <dgm:prSet phldrT="[Text]" custT="1"/>
      <dgm:spPr/>
      <dgm:t>
        <a:bodyPr/>
        <a:lstStyle/>
        <a:p>
          <a:pPr algn="ctr">
            <a:buFont typeface="Wingdings" panose="05000000000000000000" pitchFamily="2" charset="2"/>
            <a:buChar char="Ø"/>
          </a:pPr>
          <a:r>
            <a:rPr lang="ro-RO" sz="1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</a:t>
          </a:r>
          <a:r>
            <a:rPr lang="en-US" sz="1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ondator/Ministerul Educației și Cercetării</a:t>
          </a:r>
          <a:endParaRPr lang="ro-RO" sz="1400" b="1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DF749F-2363-45D1-A725-5FACC621B0FD}" type="parTrans" cxnId="{21D8831E-3238-4316-B07B-44A22E46634A}">
      <dgm:prSet/>
      <dgm:spPr/>
      <dgm:t>
        <a:bodyPr/>
        <a:lstStyle/>
        <a:p>
          <a:endParaRPr lang="ro-RO"/>
        </a:p>
      </dgm:t>
    </dgm:pt>
    <dgm:pt modelId="{10404897-09F9-482D-9161-859A6046EF23}" type="sibTrans" cxnId="{21D8831E-3238-4316-B07B-44A22E46634A}">
      <dgm:prSet/>
      <dgm:spPr/>
      <dgm:t>
        <a:bodyPr/>
        <a:lstStyle/>
        <a:p>
          <a:endParaRPr lang="ro-RO"/>
        </a:p>
      </dgm:t>
    </dgm:pt>
    <dgm:pt modelId="{B8A18501-A023-4186-ADDA-2B864E8D900F}" type="pres">
      <dgm:prSet presAssocID="{9E3C92AE-2F51-4996-B14B-3CD396BDF9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A02715-8E1A-4908-B253-31AA2E18F4C6}" type="pres">
      <dgm:prSet presAssocID="{CDE54B01-87E7-4725-8DA5-FCE6C25D9DAD}" presName="parentLin" presStyleCnt="0"/>
      <dgm:spPr/>
    </dgm:pt>
    <dgm:pt modelId="{46861069-097E-4566-A8FA-6E9F7DDDD003}" type="pres">
      <dgm:prSet presAssocID="{CDE54B01-87E7-4725-8DA5-FCE6C25D9DA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1E19AC5-51F4-459B-9E41-9315AD813862}" type="pres">
      <dgm:prSet presAssocID="{CDE54B01-87E7-4725-8DA5-FCE6C25D9DA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E8090-6781-4B33-B490-131FD894C553}" type="pres">
      <dgm:prSet presAssocID="{CDE54B01-87E7-4725-8DA5-FCE6C25D9DAD}" presName="negativeSpace" presStyleCnt="0"/>
      <dgm:spPr/>
    </dgm:pt>
    <dgm:pt modelId="{E14D8E3C-DC47-487C-BF8C-3F45AD2ABB3D}" type="pres">
      <dgm:prSet presAssocID="{CDE54B01-87E7-4725-8DA5-FCE6C25D9DAD}" presName="childText" presStyleLbl="conFgAcc1" presStyleIdx="0" presStyleCnt="3">
        <dgm:presLayoutVars>
          <dgm:bulletEnabled val="1"/>
        </dgm:presLayoutVars>
      </dgm:prSet>
      <dgm:spPr/>
    </dgm:pt>
    <dgm:pt modelId="{F3168288-20B8-462C-BC73-991A31B49BE6}" type="pres">
      <dgm:prSet presAssocID="{2AD073AC-8F04-491B-B240-A1C8B4093387}" presName="spaceBetweenRectangles" presStyleCnt="0"/>
      <dgm:spPr/>
    </dgm:pt>
    <dgm:pt modelId="{5280B0BC-A07C-4474-9650-3B9BA4E22175}" type="pres">
      <dgm:prSet presAssocID="{75973690-B115-46A8-A7BE-0532898B77C5}" presName="parentLin" presStyleCnt="0"/>
      <dgm:spPr/>
    </dgm:pt>
    <dgm:pt modelId="{C3B9ED2F-2900-428C-A062-F45BD8699D02}" type="pres">
      <dgm:prSet presAssocID="{75973690-B115-46A8-A7BE-0532898B77C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1E783ED-F4DC-44DD-9687-B63273C424E6}" type="pres">
      <dgm:prSet presAssocID="{75973690-B115-46A8-A7BE-0532898B77C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EF698-B78A-4A12-B864-86677E9AA2C4}" type="pres">
      <dgm:prSet presAssocID="{75973690-B115-46A8-A7BE-0532898B77C5}" presName="negativeSpace" presStyleCnt="0"/>
      <dgm:spPr/>
    </dgm:pt>
    <dgm:pt modelId="{80CFC5E8-3F6C-4D41-8D39-54D4165BE390}" type="pres">
      <dgm:prSet presAssocID="{75973690-B115-46A8-A7BE-0532898B77C5}" presName="childText" presStyleLbl="conFgAcc1" presStyleIdx="1" presStyleCnt="3">
        <dgm:presLayoutVars>
          <dgm:bulletEnabled val="1"/>
        </dgm:presLayoutVars>
      </dgm:prSet>
      <dgm:spPr/>
    </dgm:pt>
    <dgm:pt modelId="{12F1C847-DD3E-456A-87D2-760F83C1A68E}" type="pres">
      <dgm:prSet presAssocID="{A9350691-8423-474E-A8EB-ECA10492B213}" presName="spaceBetweenRectangles" presStyleCnt="0"/>
      <dgm:spPr/>
    </dgm:pt>
    <dgm:pt modelId="{4620E801-BD79-4B8F-BC68-E5EB701B253F}" type="pres">
      <dgm:prSet presAssocID="{EC473EAA-2C64-40A2-AA9C-2CD4D357BB6F}" presName="parentLin" presStyleCnt="0"/>
      <dgm:spPr/>
    </dgm:pt>
    <dgm:pt modelId="{B9343102-84C6-4FAB-B51A-AA6AC3ECF038}" type="pres">
      <dgm:prSet presAssocID="{EC473EAA-2C64-40A2-AA9C-2CD4D357BB6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160D2F7-6D8D-4850-9C91-6395FDA935D8}" type="pres">
      <dgm:prSet presAssocID="{EC473EAA-2C64-40A2-AA9C-2CD4D357BB6F}" presName="parentText" presStyleLbl="node1" presStyleIdx="2" presStyleCnt="3" custLinFactNeighborX="-19240" custLinFactNeighborY="-21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6FC67-102F-4F5F-9882-C3A3D2E030CA}" type="pres">
      <dgm:prSet presAssocID="{EC473EAA-2C64-40A2-AA9C-2CD4D357BB6F}" presName="negativeSpace" presStyleCnt="0"/>
      <dgm:spPr/>
    </dgm:pt>
    <dgm:pt modelId="{E6CF2D8A-BFA3-4798-9914-0C1453580311}" type="pres">
      <dgm:prSet presAssocID="{EC473EAA-2C64-40A2-AA9C-2CD4D357BB6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3B8C312-CF77-4742-A40F-3640B90D43E1}" type="presOf" srcId="{75973690-B115-46A8-A7BE-0532898B77C5}" destId="{D1E783ED-F4DC-44DD-9687-B63273C424E6}" srcOrd="1" destOrd="0" presId="urn:microsoft.com/office/officeart/2005/8/layout/list1"/>
    <dgm:cxn modelId="{5D1C1825-1D1C-425C-8A9D-3CCEA6F5AB87}" type="presOf" srcId="{EC473EAA-2C64-40A2-AA9C-2CD4D357BB6F}" destId="{2160D2F7-6D8D-4850-9C91-6395FDA935D8}" srcOrd="1" destOrd="0" presId="urn:microsoft.com/office/officeart/2005/8/layout/list1"/>
    <dgm:cxn modelId="{FD4BD1AD-CCC5-4061-A412-8D9F311AC611}" type="presOf" srcId="{9E3C92AE-2F51-4996-B14B-3CD396BDF917}" destId="{B8A18501-A023-4186-ADDA-2B864E8D900F}" srcOrd="0" destOrd="0" presId="urn:microsoft.com/office/officeart/2005/8/layout/list1"/>
    <dgm:cxn modelId="{00C47B2E-3330-46D3-BC9B-AD7F35319F5F}" srcId="{9E3C92AE-2F51-4996-B14B-3CD396BDF917}" destId="{CDE54B01-87E7-4725-8DA5-FCE6C25D9DAD}" srcOrd="0" destOrd="0" parTransId="{CD1B9FCF-0A3E-467E-9E9F-B5807FF8DC7D}" sibTransId="{2AD073AC-8F04-491B-B240-A1C8B4093387}"/>
    <dgm:cxn modelId="{21D8831E-3238-4316-B07B-44A22E46634A}" srcId="{9E3C92AE-2F51-4996-B14B-3CD396BDF917}" destId="{EC473EAA-2C64-40A2-AA9C-2CD4D357BB6F}" srcOrd="2" destOrd="0" parTransId="{FBDF749F-2363-45D1-A725-5FACC621B0FD}" sibTransId="{10404897-09F9-482D-9161-859A6046EF23}"/>
    <dgm:cxn modelId="{C61FA3E6-5BBD-4FDA-BC66-BE051CD45F72}" srcId="{9E3C92AE-2F51-4996-B14B-3CD396BDF917}" destId="{75973690-B115-46A8-A7BE-0532898B77C5}" srcOrd="1" destOrd="0" parTransId="{0F346BE2-01DD-4D13-80D0-16D1EE8A62A6}" sibTransId="{A9350691-8423-474E-A8EB-ECA10492B213}"/>
    <dgm:cxn modelId="{DB62DAAC-5806-4C1B-AEB4-5A5B6DF921B7}" type="presOf" srcId="{EC473EAA-2C64-40A2-AA9C-2CD4D357BB6F}" destId="{B9343102-84C6-4FAB-B51A-AA6AC3ECF038}" srcOrd="0" destOrd="0" presId="urn:microsoft.com/office/officeart/2005/8/layout/list1"/>
    <dgm:cxn modelId="{82AE1C91-6A25-4162-B1FD-420D8294AB79}" type="presOf" srcId="{75973690-B115-46A8-A7BE-0532898B77C5}" destId="{C3B9ED2F-2900-428C-A062-F45BD8699D02}" srcOrd="0" destOrd="0" presId="urn:microsoft.com/office/officeart/2005/8/layout/list1"/>
    <dgm:cxn modelId="{B7C0D3E5-101E-4F8F-A03C-DE9D6DFAE506}" type="presOf" srcId="{CDE54B01-87E7-4725-8DA5-FCE6C25D9DAD}" destId="{31E19AC5-51F4-459B-9E41-9315AD813862}" srcOrd="1" destOrd="0" presId="urn:microsoft.com/office/officeart/2005/8/layout/list1"/>
    <dgm:cxn modelId="{40C059FF-F826-4D02-A3E6-41EB8D23E179}" type="presOf" srcId="{CDE54B01-87E7-4725-8DA5-FCE6C25D9DAD}" destId="{46861069-097E-4566-A8FA-6E9F7DDDD003}" srcOrd="0" destOrd="0" presId="urn:microsoft.com/office/officeart/2005/8/layout/list1"/>
    <dgm:cxn modelId="{46AEE8AE-B80B-437A-8DCF-92EA963494CC}" type="presParOf" srcId="{B8A18501-A023-4186-ADDA-2B864E8D900F}" destId="{7BA02715-8E1A-4908-B253-31AA2E18F4C6}" srcOrd="0" destOrd="0" presId="urn:microsoft.com/office/officeart/2005/8/layout/list1"/>
    <dgm:cxn modelId="{8A1A3498-7311-4B6E-9AA3-0D26C2DACBDD}" type="presParOf" srcId="{7BA02715-8E1A-4908-B253-31AA2E18F4C6}" destId="{46861069-097E-4566-A8FA-6E9F7DDDD003}" srcOrd="0" destOrd="0" presId="urn:microsoft.com/office/officeart/2005/8/layout/list1"/>
    <dgm:cxn modelId="{BE2A7A5D-4921-4902-9466-8CECF05D87B8}" type="presParOf" srcId="{7BA02715-8E1A-4908-B253-31AA2E18F4C6}" destId="{31E19AC5-51F4-459B-9E41-9315AD813862}" srcOrd="1" destOrd="0" presId="urn:microsoft.com/office/officeart/2005/8/layout/list1"/>
    <dgm:cxn modelId="{B87DA5A2-8E67-444E-9E92-626239FBCA19}" type="presParOf" srcId="{B8A18501-A023-4186-ADDA-2B864E8D900F}" destId="{EC2E8090-6781-4B33-B490-131FD894C553}" srcOrd="1" destOrd="0" presId="urn:microsoft.com/office/officeart/2005/8/layout/list1"/>
    <dgm:cxn modelId="{72B3102C-4887-4EB2-B857-E8083FDCD5B5}" type="presParOf" srcId="{B8A18501-A023-4186-ADDA-2B864E8D900F}" destId="{E14D8E3C-DC47-487C-BF8C-3F45AD2ABB3D}" srcOrd="2" destOrd="0" presId="urn:microsoft.com/office/officeart/2005/8/layout/list1"/>
    <dgm:cxn modelId="{36A6D8D6-1A7E-4ECC-8D14-A482E60AA835}" type="presParOf" srcId="{B8A18501-A023-4186-ADDA-2B864E8D900F}" destId="{F3168288-20B8-462C-BC73-991A31B49BE6}" srcOrd="3" destOrd="0" presId="urn:microsoft.com/office/officeart/2005/8/layout/list1"/>
    <dgm:cxn modelId="{82E210A9-B0DD-4F52-A3AF-CA9071243C6E}" type="presParOf" srcId="{B8A18501-A023-4186-ADDA-2B864E8D900F}" destId="{5280B0BC-A07C-4474-9650-3B9BA4E22175}" srcOrd="4" destOrd="0" presId="urn:microsoft.com/office/officeart/2005/8/layout/list1"/>
    <dgm:cxn modelId="{D2F9B463-CC6B-42D1-A875-AF98E6336E33}" type="presParOf" srcId="{5280B0BC-A07C-4474-9650-3B9BA4E22175}" destId="{C3B9ED2F-2900-428C-A062-F45BD8699D02}" srcOrd="0" destOrd="0" presId="urn:microsoft.com/office/officeart/2005/8/layout/list1"/>
    <dgm:cxn modelId="{8B55B308-C5AB-43B1-B1C5-99EDF74E9FD3}" type="presParOf" srcId="{5280B0BC-A07C-4474-9650-3B9BA4E22175}" destId="{D1E783ED-F4DC-44DD-9687-B63273C424E6}" srcOrd="1" destOrd="0" presId="urn:microsoft.com/office/officeart/2005/8/layout/list1"/>
    <dgm:cxn modelId="{FB6AE309-4D16-4843-B354-0BB356614846}" type="presParOf" srcId="{B8A18501-A023-4186-ADDA-2B864E8D900F}" destId="{0C4EF698-B78A-4A12-B864-86677E9AA2C4}" srcOrd="5" destOrd="0" presId="urn:microsoft.com/office/officeart/2005/8/layout/list1"/>
    <dgm:cxn modelId="{3B24A537-91BD-4CAC-8B7B-8DBA27C1C980}" type="presParOf" srcId="{B8A18501-A023-4186-ADDA-2B864E8D900F}" destId="{80CFC5E8-3F6C-4D41-8D39-54D4165BE390}" srcOrd="6" destOrd="0" presId="urn:microsoft.com/office/officeart/2005/8/layout/list1"/>
    <dgm:cxn modelId="{DECE196C-DC3E-405B-AA76-A17D9B0ACEAB}" type="presParOf" srcId="{B8A18501-A023-4186-ADDA-2B864E8D900F}" destId="{12F1C847-DD3E-456A-87D2-760F83C1A68E}" srcOrd="7" destOrd="0" presId="urn:microsoft.com/office/officeart/2005/8/layout/list1"/>
    <dgm:cxn modelId="{93098744-D858-4E93-B914-74824CAA12C1}" type="presParOf" srcId="{B8A18501-A023-4186-ADDA-2B864E8D900F}" destId="{4620E801-BD79-4B8F-BC68-E5EB701B253F}" srcOrd="8" destOrd="0" presId="urn:microsoft.com/office/officeart/2005/8/layout/list1"/>
    <dgm:cxn modelId="{E11D0E41-4AD7-4050-AF82-E89979B5024F}" type="presParOf" srcId="{4620E801-BD79-4B8F-BC68-E5EB701B253F}" destId="{B9343102-84C6-4FAB-B51A-AA6AC3ECF038}" srcOrd="0" destOrd="0" presId="urn:microsoft.com/office/officeart/2005/8/layout/list1"/>
    <dgm:cxn modelId="{2FC5992E-4E88-49FC-9344-43A9BFCC41B7}" type="presParOf" srcId="{4620E801-BD79-4B8F-BC68-E5EB701B253F}" destId="{2160D2F7-6D8D-4850-9C91-6395FDA935D8}" srcOrd="1" destOrd="0" presId="urn:microsoft.com/office/officeart/2005/8/layout/list1"/>
    <dgm:cxn modelId="{EFC5D8C9-27AD-4A17-8C56-29FD5B8C98EF}" type="presParOf" srcId="{B8A18501-A023-4186-ADDA-2B864E8D900F}" destId="{3506FC67-102F-4F5F-9882-C3A3D2E030CA}" srcOrd="9" destOrd="0" presId="urn:microsoft.com/office/officeart/2005/8/layout/list1"/>
    <dgm:cxn modelId="{8C39CD5C-68ED-461B-B6A0-5EC979D868A2}" type="presParOf" srcId="{B8A18501-A023-4186-ADDA-2B864E8D900F}" destId="{E6CF2D8A-BFA3-4798-9914-0C145358031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DDB2C0-823F-46BD-B539-506C96AB45EA}" type="doc">
      <dgm:prSet loTypeId="urn:microsoft.com/office/officeart/2005/8/layout/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635627-A2A8-4831-BD7E-7DF7D5C7F1B6}">
      <dgm:prSet phldrT="[Текст]" custT="1"/>
      <dgm:spPr/>
      <dgm:t>
        <a:bodyPr/>
        <a:lstStyle/>
        <a:p>
          <a:r>
            <a:rPr lang="x-none" sz="1600" b="1" dirty="0">
              <a:latin typeface="+mj-lt"/>
            </a:rPr>
            <a:t>Depunerea </a:t>
          </a:r>
          <a:r>
            <a:rPr lang="ro-RO" sz="1600" b="1" dirty="0">
              <a:latin typeface="+mj-lt"/>
            </a:rPr>
            <a:t>cererii și a </a:t>
          </a:r>
          <a:r>
            <a:rPr lang="x-none" sz="1600" b="1" dirty="0">
              <a:latin typeface="+mj-lt"/>
            </a:rPr>
            <a:t>dosarului</a:t>
          </a:r>
          <a:r>
            <a:rPr lang="ro-RO" sz="1600" b="1" dirty="0">
              <a:latin typeface="+mj-lt"/>
            </a:rPr>
            <a:t> de evaluare externă</a:t>
          </a:r>
          <a:endParaRPr lang="en-US" sz="1600" b="1" dirty="0">
            <a:latin typeface="+mj-lt"/>
          </a:endParaRPr>
        </a:p>
      </dgm:t>
    </dgm:pt>
    <dgm:pt modelId="{C9BFE109-0575-4950-8232-9004635B3968}" type="parTrans" cxnId="{52FF96F2-8628-4C80-8845-618CF2CCE80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0C6F66C-5280-4CBF-A727-E24309CBBC1A}" type="sibTrans" cxnId="{52FF96F2-8628-4C80-8845-618CF2CCE80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91965AD-44D3-499B-AE81-3246F1626DB9}">
      <dgm:prSet phldrT="[Текст]" custT="1"/>
      <dgm:spPr/>
      <dgm:t>
        <a:bodyPr/>
        <a:lstStyle/>
        <a:p>
          <a:r>
            <a:rPr lang="x-none" sz="1200" b="1" dirty="0">
              <a:latin typeface="Arial" panose="020B0604020202020204" pitchFamily="34" charset="0"/>
              <a:cs typeface="Arial" panose="020B0604020202020204" pitchFamily="34" charset="0"/>
            </a:rPr>
            <a:t>Examinarea prealabilă</a:t>
          </a:r>
          <a:r>
            <a:rPr lang="ro-RO" sz="1200" b="1" dirty="0">
              <a:latin typeface="Arial" panose="020B0604020202020204" pitchFamily="34" charset="0"/>
              <a:cs typeface="Arial" panose="020B0604020202020204" pitchFamily="34" charset="0"/>
            </a:rPr>
            <a:t> a cererii și a dosarului de evaluare externă (5z)</a:t>
          </a:r>
          <a:endParaRPr lang="x-none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670F96-DB90-4016-9A0A-1182732C74D5}" type="parTrans" cxnId="{D882E73C-1AE6-40CF-B7DF-4F662B72CBA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7CE3352-2204-4310-827D-E55992BCCCB2}" type="sibTrans" cxnId="{D882E73C-1AE6-40CF-B7DF-4F662B72CBA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91F734C-52D1-40AB-A749-B10C3865B9D2}">
      <dgm:prSet phldrT="[Текст]" custT="1"/>
      <dgm:spPr/>
      <dgm:t>
        <a:bodyPr/>
        <a:lstStyle/>
        <a:p>
          <a:r>
            <a:rPr lang="x-none" sz="1200" b="1" dirty="0">
              <a:latin typeface="Arial" panose="020B0604020202020204" pitchFamily="34" charset="0"/>
              <a:cs typeface="Arial" panose="020B0604020202020204" pitchFamily="34" charset="0"/>
            </a:rPr>
            <a:t>Achitarea taxei de examinare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244E29-7D01-4232-A453-5B6B419147E6}" type="parTrans" cxnId="{79D87877-D6FB-4AED-8E47-265A396D1C1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51E1D85-4B8E-417C-ACD5-24AFA5363230}" type="sibTrans" cxnId="{79D87877-D6FB-4AED-8E47-265A396D1C1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14C3C12-3B0B-4BF9-9F48-B4596D946D3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o-RO" sz="1600" b="1" dirty="0">
              <a:latin typeface="Arial" panose="020B0604020202020204" pitchFamily="34" charset="0"/>
              <a:cs typeface="Arial" panose="020B0604020202020204" pitchFamily="34" charset="0"/>
            </a:rPr>
            <a:t>Inițierea sau respingerea procedurii de evaluare externă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o-RO" sz="1600" b="1" dirty="0">
              <a:latin typeface="Arial" panose="020B0604020202020204" pitchFamily="34" charset="0"/>
              <a:cs typeface="Arial" panose="020B0604020202020204" pitchFamily="34" charset="0"/>
            </a:rPr>
            <a:t>(maxim 45 zile lucrătoare de la înregistrare)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5CD9B0-1B11-4369-9F9C-0C8FE3FAC0BF}" type="parTrans" cxnId="{B78C3FA4-9033-4096-9940-C04736FF5B2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7C00354-0D59-4A38-B34C-3C8FFE498308}" type="sibTrans" cxnId="{B78C3FA4-9033-4096-9940-C04736FF5B2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140693C-8CE2-4E86-AC8E-B893E14B046B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o-RO" sz="12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x-none" sz="1200" b="1" dirty="0">
              <a:latin typeface="Arial" panose="020B0604020202020204" pitchFamily="34" charset="0"/>
              <a:cs typeface="Arial" panose="020B0604020202020204" pitchFamily="34" charset="0"/>
            </a:rPr>
            <a:t>Constituirea comisiei de evaluare</a:t>
          </a:r>
          <a:r>
            <a:rPr lang="ro-RO" sz="1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x-none" sz="1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sz="1200" b="1" dirty="0">
              <a:latin typeface="Arial" panose="020B0604020202020204" pitchFamily="34" charset="0"/>
              <a:cs typeface="Arial" panose="020B0604020202020204" pitchFamily="34" charset="0"/>
            </a:rPr>
            <a:t>externă și desemnarea c</a:t>
          </a:r>
          <a:r>
            <a:rPr lang="x-none" sz="1200" b="1" dirty="0">
              <a:latin typeface="Arial" panose="020B0604020202020204" pitchFamily="34" charset="0"/>
              <a:cs typeface="Arial" panose="020B0604020202020204" pitchFamily="34" charset="0"/>
            </a:rPr>
            <a:t>oordonator</a:t>
          </a:r>
          <a:r>
            <a:rPr lang="ro-RO" sz="1200" b="1" dirty="0">
              <a:latin typeface="Arial" panose="020B0604020202020204" pitchFamily="34" charset="0"/>
              <a:cs typeface="Arial" panose="020B0604020202020204" pitchFamily="34" charset="0"/>
            </a:rPr>
            <a:t>ului evaluării</a:t>
          </a:r>
          <a:endParaRPr lang="x-none" sz="12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x-none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8C111B-C746-4464-A3C1-A3D9EAEC2ED2}" type="parTrans" cxnId="{D19ECDB1-8F3A-4BA2-B568-13E4D729B24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A60D7E0-3831-4ECF-BE22-26BEA92A8858}" type="sibTrans" cxnId="{D19ECDB1-8F3A-4BA2-B568-13E4D729B24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F17446E-66B0-4462-9EED-56B4E53F509C}">
      <dgm:prSet phldrT="[Текст]" custT="1"/>
      <dgm:spPr/>
      <dgm:t>
        <a:bodyPr/>
        <a:lstStyle/>
        <a:p>
          <a:r>
            <a:rPr lang="ro-RO" sz="1200" b="1" dirty="0">
              <a:latin typeface="Arial" panose="020B0604020202020204" pitchFamily="34" charset="0"/>
              <a:cs typeface="Arial" panose="020B0604020202020204" pitchFamily="34" charset="0"/>
            </a:rPr>
            <a:t>Informarea instituției cu privire la componența comisiei de evaluare (5z)</a:t>
          </a:r>
          <a:endParaRPr lang="x-none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053253-C158-4BCD-8F5C-ED25ABF22964}" type="parTrans" cxnId="{89A62969-1225-4ADF-A9FF-FAD92E0B3CB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93F62B9-09BE-4FBC-BC0E-FC9B4999D539}" type="sibTrans" cxnId="{89A62969-1225-4ADF-A9FF-FAD92E0B3CB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487010F-DE18-41D5-9A8C-51AD394E755E}">
      <dgm:prSet phldrT="[Текст]" custT="1"/>
      <dgm:spPr/>
      <dgm:t>
        <a:bodyPr/>
        <a:lstStyle/>
        <a:p>
          <a:r>
            <a:rPr lang="x-none" sz="1600" b="1" dirty="0">
              <a:latin typeface="Arial" panose="020B0604020202020204" pitchFamily="34" charset="0"/>
              <a:cs typeface="Arial" panose="020B0604020202020204" pitchFamily="34" charset="0"/>
            </a:rPr>
            <a:t>Contractarea și achitarea serviciilor</a:t>
          </a:r>
          <a:r>
            <a:rPr lang="ro-RO" sz="1600" b="1" dirty="0">
              <a:latin typeface="Arial" panose="020B0604020202020204" pitchFamily="34" charset="0"/>
              <a:cs typeface="Arial" panose="020B0604020202020204" pitchFamily="34" charset="0"/>
            </a:rPr>
            <a:t> (maxim 10 zile lucrătoare) 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EB6E95-3C7E-4C05-876A-5DE46F519A7E}" type="parTrans" cxnId="{F2AA77B1-B6A8-4245-9711-1B7D99F56EE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682097C-6180-405B-9DDB-78D8F47837BA}" type="sibTrans" cxnId="{F2AA77B1-B6A8-4245-9711-1B7D99F56EE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F024DE3-DFA6-4F37-B3C2-AA11B7B38C1D}">
      <dgm:prSet phldrT="[Текст]" custT="1"/>
      <dgm:spPr/>
      <dgm:t>
        <a:bodyPr/>
        <a:lstStyle/>
        <a:p>
          <a:r>
            <a:rPr lang="x-none" sz="1200" b="1" dirty="0">
              <a:latin typeface="Arial" panose="020B0604020202020204" pitchFamily="34" charset="0"/>
              <a:cs typeface="Arial" panose="020B0604020202020204" pitchFamily="34" charset="0"/>
            </a:rPr>
            <a:t>Contract de prestare a serviciilor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83C649-189A-4A44-BD76-7870A6A6BD82}" type="parTrans" cxnId="{5465CC2F-62FF-4D09-A453-31ADF25C65E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C556E54-7A38-48C6-A9AD-528443A9D994}" type="sibTrans" cxnId="{5465CC2F-62FF-4D09-A453-31ADF25C65E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A543799-15BD-4973-A187-2B0CC7A82655}">
      <dgm:prSet phldrT="[Текст]" custT="1"/>
      <dgm:spPr/>
      <dgm:t>
        <a:bodyPr/>
        <a:lstStyle/>
        <a:p>
          <a:r>
            <a:rPr lang="x-none" sz="1200" b="1" dirty="0">
              <a:latin typeface="Arial" panose="020B0604020202020204" pitchFamily="34" charset="0"/>
              <a:cs typeface="Arial" panose="020B0604020202020204" pitchFamily="34" charset="0"/>
            </a:rPr>
            <a:t>Achitarea serviciilor de evaluare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FBACD3-9E48-40FB-95E8-A95D69EC7102}" type="parTrans" cxnId="{4D02D768-F976-4418-983B-B7CD58AF58F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1A6BAF2-FE5D-455D-A7A4-933C07585E07}" type="sibTrans" cxnId="{4D02D768-F976-4418-983B-B7CD58AF58F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D85BA3E-B70D-476F-AE22-8C7C2C4A9DB1}" type="pres">
      <dgm:prSet presAssocID="{6ADDB2C0-823F-46BD-B539-506C96AB45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BE78F3-4915-4DD8-A4D6-74F501D4E73F}" type="pres">
      <dgm:prSet presAssocID="{5487010F-DE18-41D5-9A8C-51AD394E755E}" presName="boxAndChildren" presStyleCnt="0"/>
      <dgm:spPr/>
    </dgm:pt>
    <dgm:pt modelId="{BEC736CD-7D8B-490A-BDA3-25160C3D8963}" type="pres">
      <dgm:prSet presAssocID="{5487010F-DE18-41D5-9A8C-51AD394E755E}" presName="parentTextBox" presStyleLbl="node1" presStyleIdx="0" presStyleCnt="3"/>
      <dgm:spPr/>
      <dgm:t>
        <a:bodyPr/>
        <a:lstStyle/>
        <a:p>
          <a:endParaRPr lang="ru-RU"/>
        </a:p>
      </dgm:t>
    </dgm:pt>
    <dgm:pt modelId="{894273D5-6167-42CE-AE8B-D367127D03CF}" type="pres">
      <dgm:prSet presAssocID="{5487010F-DE18-41D5-9A8C-51AD394E755E}" presName="entireBox" presStyleLbl="node1" presStyleIdx="0" presStyleCnt="3"/>
      <dgm:spPr/>
      <dgm:t>
        <a:bodyPr/>
        <a:lstStyle/>
        <a:p>
          <a:endParaRPr lang="ru-RU"/>
        </a:p>
      </dgm:t>
    </dgm:pt>
    <dgm:pt modelId="{E07A77B1-703A-43FA-9D71-60DBACD68BD0}" type="pres">
      <dgm:prSet presAssocID="{5487010F-DE18-41D5-9A8C-51AD394E755E}" presName="descendantBox" presStyleCnt="0"/>
      <dgm:spPr/>
    </dgm:pt>
    <dgm:pt modelId="{C0E9DDC7-4BFC-466F-B496-792A11371FBE}" type="pres">
      <dgm:prSet presAssocID="{FF024DE3-DFA6-4F37-B3C2-AA11B7B38C1D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96F89-6E72-471B-80E8-4F91B5902F4E}" type="pres">
      <dgm:prSet presAssocID="{BA543799-15BD-4973-A187-2B0CC7A82655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0AF1E-19BF-4028-8DA9-A8313DCCED34}" type="pres">
      <dgm:prSet presAssocID="{07C00354-0D59-4A38-B34C-3C8FFE498308}" presName="sp" presStyleCnt="0"/>
      <dgm:spPr/>
    </dgm:pt>
    <dgm:pt modelId="{CCDEE7DF-0DFA-496E-A6ED-850ED78FECA7}" type="pres">
      <dgm:prSet presAssocID="{814C3C12-3B0B-4BF9-9F48-B4596D946D3A}" presName="arrowAndChildren" presStyleCnt="0"/>
      <dgm:spPr/>
    </dgm:pt>
    <dgm:pt modelId="{7A51B1DB-A3CA-4372-A1BA-146F240AC935}" type="pres">
      <dgm:prSet presAssocID="{814C3C12-3B0B-4BF9-9F48-B4596D946D3A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625FDDD0-2C41-4F15-9997-943BA765CF7E}" type="pres">
      <dgm:prSet presAssocID="{814C3C12-3B0B-4BF9-9F48-B4596D946D3A}" presName="arrow" presStyleLbl="node1" presStyleIdx="1" presStyleCnt="3"/>
      <dgm:spPr/>
      <dgm:t>
        <a:bodyPr/>
        <a:lstStyle/>
        <a:p>
          <a:endParaRPr lang="ru-RU"/>
        </a:p>
      </dgm:t>
    </dgm:pt>
    <dgm:pt modelId="{2654FDBE-8758-4B2F-A677-2645617DA708}" type="pres">
      <dgm:prSet presAssocID="{814C3C12-3B0B-4BF9-9F48-B4596D946D3A}" presName="descendantArrow" presStyleCnt="0"/>
      <dgm:spPr/>
    </dgm:pt>
    <dgm:pt modelId="{77CEC94F-2EFD-427A-BE1A-085A60BB0E6A}" type="pres">
      <dgm:prSet presAssocID="{7140693C-8CE2-4E86-AC8E-B893E14B046B}" presName="childTextArrow" presStyleLbl="fgAccFollowNode1" presStyleIdx="2" presStyleCnt="6" custScaleX="98719" custScaleY="101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7C061-96FF-484F-AB3A-DA7A5F6BE3B1}" type="pres">
      <dgm:prSet presAssocID="{9F17446E-66B0-4462-9EED-56B4E53F509C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8A535-0E94-4008-A1AA-B46A212EA7EF}" type="pres">
      <dgm:prSet presAssocID="{60C6F66C-5280-4CBF-A727-E24309CBBC1A}" presName="sp" presStyleCnt="0"/>
      <dgm:spPr/>
    </dgm:pt>
    <dgm:pt modelId="{4E27D9F3-1731-498F-8049-14B2BE7DB3F7}" type="pres">
      <dgm:prSet presAssocID="{EF635627-A2A8-4831-BD7E-7DF7D5C7F1B6}" presName="arrowAndChildren" presStyleCnt="0"/>
      <dgm:spPr/>
    </dgm:pt>
    <dgm:pt modelId="{B71FBF22-8512-4464-A299-F8EAF71394DD}" type="pres">
      <dgm:prSet presAssocID="{EF635627-A2A8-4831-BD7E-7DF7D5C7F1B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7E512BB5-9FC4-453C-A6DF-782A33A11C18}" type="pres">
      <dgm:prSet presAssocID="{EF635627-A2A8-4831-BD7E-7DF7D5C7F1B6}" presName="arrow" presStyleLbl="node1" presStyleIdx="2" presStyleCnt="3" custLinFactNeighborX="-2270" custLinFactNeighborY="-313"/>
      <dgm:spPr/>
      <dgm:t>
        <a:bodyPr/>
        <a:lstStyle/>
        <a:p>
          <a:endParaRPr lang="ru-RU"/>
        </a:p>
      </dgm:t>
    </dgm:pt>
    <dgm:pt modelId="{3FE97055-0168-43C1-A5F1-0F15A4246F8C}" type="pres">
      <dgm:prSet presAssocID="{EF635627-A2A8-4831-BD7E-7DF7D5C7F1B6}" presName="descendantArrow" presStyleCnt="0"/>
      <dgm:spPr/>
    </dgm:pt>
    <dgm:pt modelId="{1AB90CA7-AC28-4BFD-A4B0-BE527B678E0C}" type="pres">
      <dgm:prSet presAssocID="{D91965AD-44D3-499B-AE81-3246F1626DB9}" presName="childTextArrow" presStyleLbl="fgAccFollowNode1" presStyleIdx="4" presStyleCnt="6" custLinFactNeighborX="-5607" custLinFactNeighborY="13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6F746-A243-475B-8238-27B812E45A4A}" type="pres">
      <dgm:prSet presAssocID="{B91F734C-52D1-40AB-A749-B10C3865B9D2}" presName="childTextArrow" presStyleLbl="fgAccFollowNode1" presStyleIdx="5" presStyleCnt="6" custLinFactNeighborX="1514" custLinFactNeighborY="13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FF96F2-8628-4C80-8845-618CF2CCE803}" srcId="{6ADDB2C0-823F-46BD-B539-506C96AB45EA}" destId="{EF635627-A2A8-4831-BD7E-7DF7D5C7F1B6}" srcOrd="0" destOrd="0" parTransId="{C9BFE109-0575-4950-8232-9004635B3968}" sibTransId="{60C6F66C-5280-4CBF-A727-E24309CBBC1A}"/>
    <dgm:cxn modelId="{50E05B3D-76FB-46CA-B323-677D564740F3}" type="presOf" srcId="{BA543799-15BD-4973-A187-2B0CC7A82655}" destId="{B4296F89-6E72-471B-80E8-4F91B5902F4E}" srcOrd="0" destOrd="0" presId="urn:microsoft.com/office/officeart/2005/8/layout/process4"/>
    <dgm:cxn modelId="{DD887C6A-E44F-4C59-B6C4-6B9BCB0CFBEB}" type="presOf" srcId="{9F17446E-66B0-4462-9EED-56B4E53F509C}" destId="{E627C061-96FF-484F-AB3A-DA7A5F6BE3B1}" srcOrd="0" destOrd="0" presId="urn:microsoft.com/office/officeart/2005/8/layout/process4"/>
    <dgm:cxn modelId="{4D02D768-F976-4418-983B-B7CD58AF58FD}" srcId="{5487010F-DE18-41D5-9A8C-51AD394E755E}" destId="{BA543799-15BD-4973-A187-2B0CC7A82655}" srcOrd="1" destOrd="0" parTransId="{71FBACD3-9E48-40FB-95E8-A95D69EC7102}" sibTransId="{51A6BAF2-FE5D-455D-A7A4-933C07585E07}"/>
    <dgm:cxn modelId="{F2AA77B1-B6A8-4245-9711-1B7D99F56EEA}" srcId="{6ADDB2C0-823F-46BD-B539-506C96AB45EA}" destId="{5487010F-DE18-41D5-9A8C-51AD394E755E}" srcOrd="2" destOrd="0" parTransId="{ECEB6E95-3C7E-4C05-876A-5DE46F519A7E}" sibTransId="{F682097C-6180-405B-9DDB-78D8F47837BA}"/>
    <dgm:cxn modelId="{5465CC2F-62FF-4D09-A453-31ADF25C65EF}" srcId="{5487010F-DE18-41D5-9A8C-51AD394E755E}" destId="{FF024DE3-DFA6-4F37-B3C2-AA11B7B38C1D}" srcOrd="0" destOrd="0" parTransId="{F783C649-189A-4A44-BD76-7870A6A6BD82}" sibTransId="{5C556E54-7A38-48C6-A9AD-528443A9D994}"/>
    <dgm:cxn modelId="{D19ECDB1-8F3A-4BA2-B568-13E4D729B24A}" srcId="{814C3C12-3B0B-4BF9-9F48-B4596D946D3A}" destId="{7140693C-8CE2-4E86-AC8E-B893E14B046B}" srcOrd="0" destOrd="0" parTransId="{658C111B-C746-4464-A3C1-A3D9EAEC2ED2}" sibTransId="{EA60D7E0-3831-4ECF-BE22-26BEA92A8858}"/>
    <dgm:cxn modelId="{A098CEF3-E20D-494E-BA1E-8FAA7E0DD934}" type="presOf" srcId="{FF024DE3-DFA6-4F37-B3C2-AA11B7B38C1D}" destId="{C0E9DDC7-4BFC-466F-B496-792A11371FBE}" srcOrd="0" destOrd="0" presId="urn:microsoft.com/office/officeart/2005/8/layout/process4"/>
    <dgm:cxn modelId="{314FEF39-EA21-475D-9A7C-9D5F71BC3D80}" type="presOf" srcId="{D91965AD-44D3-499B-AE81-3246F1626DB9}" destId="{1AB90CA7-AC28-4BFD-A4B0-BE527B678E0C}" srcOrd="0" destOrd="0" presId="urn:microsoft.com/office/officeart/2005/8/layout/process4"/>
    <dgm:cxn modelId="{ED8E8E7F-127E-432D-A304-0E20CEA11275}" type="presOf" srcId="{7140693C-8CE2-4E86-AC8E-B893E14B046B}" destId="{77CEC94F-2EFD-427A-BE1A-085A60BB0E6A}" srcOrd="0" destOrd="0" presId="urn:microsoft.com/office/officeart/2005/8/layout/process4"/>
    <dgm:cxn modelId="{89A62969-1225-4ADF-A9FF-FAD92E0B3CBD}" srcId="{814C3C12-3B0B-4BF9-9F48-B4596D946D3A}" destId="{9F17446E-66B0-4462-9EED-56B4E53F509C}" srcOrd="1" destOrd="0" parTransId="{11053253-C158-4BCD-8F5C-ED25ABF22964}" sibTransId="{B93F62B9-09BE-4FBC-BC0E-FC9B4999D539}"/>
    <dgm:cxn modelId="{D882E73C-1AE6-40CF-B7DF-4F662B72CBA2}" srcId="{EF635627-A2A8-4831-BD7E-7DF7D5C7F1B6}" destId="{D91965AD-44D3-499B-AE81-3246F1626DB9}" srcOrd="0" destOrd="0" parTransId="{12670F96-DB90-4016-9A0A-1182732C74D5}" sibTransId="{67CE3352-2204-4310-827D-E55992BCCCB2}"/>
    <dgm:cxn modelId="{2E4F28A0-C7D1-4A77-8F5F-4C9B48E5C678}" type="presOf" srcId="{814C3C12-3B0B-4BF9-9F48-B4596D946D3A}" destId="{7A51B1DB-A3CA-4372-A1BA-146F240AC935}" srcOrd="0" destOrd="0" presId="urn:microsoft.com/office/officeart/2005/8/layout/process4"/>
    <dgm:cxn modelId="{79D87877-D6FB-4AED-8E47-265A396D1C17}" srcId="{EF635627-A2A8-4831-BD7E-7DF7D5C7F1B6}" destId="{B91F734C-52D1-40AB-A749-B10C3865B9D2}" srcOrd="1" destOrd="0" parTransId="{5B244E29-7D01-4232-A453-5B6B419147E6}" sibTransId="{851E1D85-4B8E-417C-ACD5-24AFA5363230}"/>
    <dgm:cxn modelId="{73F95804-45BB-4FF0-BC85-E963591AFA4B}" type="presOf" srcId="{5487010F-DE18-41D5-9A8C-51AD394E755E}" destId="{894273D5-6167-42CE-AE8B-D367127D03CF}" srcOrd="1" destOrd="0" presId="urn:microsoft.com/office/officeart/2005/8/layout/process4"/>
    <dgm:cxn modelId="{EC85A785-3FB0-4231-AE29-DC3087732DDC}" type="presOf" srcId="{5487010F-DE18-41D5-9A8C-51AD394E755E}" destId="{BEC736CD-7D8B-490A-BDA3-25160C3D8963}" srcOrd="0" destOrd="0" presId="urn:microsoft.com/office/officeart/2005/8/layout/process4"/>
    <dgm:cxn modelId="{A75E0E4D-9FE7-4952-B5CA-8A86B40AE1A3}" type="presOf" srcId="{EF635627-A2A8-4831-BD7E-7DF7D5C7F1B6}" destId="{7E512BB5-9FC4-453C-A6DF-782A33A11C18}" srcOrd="1" destOrd="0" presId="urn:microsoft.com/office/officeart/2005/8/layout/process4"/>
    <dgm:cxn modelId="{B78C3FA4-9033-4096-9940-C04736FF5B29}" srcId="{6ADDB2C0-823F-46BD-B539-506C96AB45EA}" destId="{814C3C12-3B0B-4BF9-9F48-B4596D946D3A}" srcOrd="1" destOrd="0" parTransId="{CB5CD9B0-1B11-4369-9F9C-0C8FE3FAC0BF}" sibTransId="{07C00354-0D59-4A38-B34C-3C8FFE498308}"/>
    <dgm:cxn modelId="{D8EBD5B0-3631-4110-AE38-52B6EFCF64A1}" type="presOf" srcId="{814C3C12-3B0B-4BF9-9F48-B4596D946D3A}" destId="{625FDDD0-2C41-4F15-9997-943BA765CF7E}" srcOrd="1" destOrd="0" presId="urn:microsoft.com/office/officeart/2005/8/layout/process4"/>
    <dgm:cxn modelId="{C8CB4CCB-3D39-44B4-9D60-526EEA02C4D0}" type="presOf" srcId="{B91F734C-52D1-40AB-A749-B10C3865B9D2}" destId="{8AF6F746-A243-475B-8238-27B812E45A4A}" srcOrd="0" destOrd="0" presId="urn:microsoft.com/office/officeart/2005/8/layout/process4"/>
    <dgm:cxn modelId="{20E07A9E-91B9-445A-9807-C95CC0D08594}" type="presOf" srcId="{6ADDB2C0-823F-46BD-B539-506C96AB45EA}" destId="{CD85BA3E-B70D-476F-AE22-8C7C2C4A9DB1}" srcOrd="0" destOrd="0" presId="urn:microsoft.com/office/officeart/2005/8/layout/process4"/>
    <dgm:cxn modelId="{249C8E1E-9F38-4C39-BA21-5FF2502C407C}" type="presOf" srcId="{EF635627-A2A8-4831-BD7E-7DF7D5C7F1B6}" destId="{B71FBF22-8512-4464-A299-F8EAF71394DD}" srcOrd="0" destOrd="0" presId="urn:microsoft.com/office/officeart/2005/8/layout/process4"/>
    <dgm:cxn modelId="{EB53D3A8-0F94-4952-9FB8-B12EEBB32DD2}" type="presParOf" srcId="{CD85BA3E-B70D-476F-AE22-8C7C2C4A9DB1}" destId="{ABBE78F3-4915-4DD8-A4D6-74F501D4E73F}" srcOrd="0" destOrd="0" presId="urn:microsoft.com/office/officeart/2005/8/layout/process4"/>
    <dgm:cxn modelId="{94522537-724F-4169-9FF3-4048FFFB2C99}" type="presParOf" srcId="{ABBE78F3-4915-4DD8-A4D6-74F501D4E73F}" destId="{BEC736CD-7D8B-490A-BDA3-25160C3D8963}" srcOrd="0" destOrd="0" presId="urn:microsoft.com/office/officeart/2005/8/layout/process4"/>
    <dgm:cxn modelId="{DC7C34A5-CF85-4398-856B-DE96BB60C761}" type="presParOf" srcId="{ABBE78F3-4915-4DD8-A4D6-74F501D4E73F}" destId="{894273D5-6167-42CE-AE8B-D367127D03CF}" srcOrd="1" destOrd="0" presId="urn:microsoft.com/office/officeart/2005/8/layout/process4"/>
    <dgm:cxn modelId="{E7C66C7C-AD9A-4DC7-81F3-F335C8726730}" type="presParOf" srcId="{ABBE78F3-4915-4DD8-A4D6-74F501D4E73F}" destId="{E07A77B1-703A-43FA-9D71-60DBACD68BD0}" srcOrd="2" destOrd="0" presId="urn:microsoft.com/office/officeart/2005/8/layout/process4"/>
    <dgm:cxn modelId="{ABE96D95-93AD-4158-B67A-F56D882181D8}" type="presParOf" srcId="{E07A77B1-703A-43FA-9D71-60DBACD68BD0}" destId="{C0E9DDC7-4BFC-466F-B496-792A11371FBE}" srcOrd="0" destOrd="0" presId="urn:microsoft.com/office/officeart/2005/8/layout/process4"/>
    <dgm:cxn modelId="{EB9C0287-3E52-473B-B68F-A091280BAC88}" type="presParOf" srcId="{E07A77B1-703A-43FA-9D71-60DBACD68BD0}" destId="{B4296F89-6E72-471B-80E8-4F91B5902F4E}" srcOrd="1" destOrd="0" presId="urn:microsoft.com/office/officeart/2005/8/layout/process4"/>
    <dgm:cxn modelId="{48A45CDD-B8F9-4125-9989-4958D6E88608}" type="presParOf" srcId="{CD85BA3E-B70D-476F-AE22-8C7C2C4A9DB1}" destId="{41B0AF1E-19BF-4028-8DA9-A8313DCCED34}" srcOrd="1" destOrd="0" presId="urn:microsoft.com/office/officeart/2005/8/layout/process4"/>
    <dgm:cxn modelId="{C91D45A0-7D4A-49BD-B45F-999C19402627}" type="presParOf" srcId="{CD85BA3E-B70D-476F-AE22-8C7C2C4A9DB1}" destId="{CCDEE7DF-0DFA-496E-A6ED-850ED78FECA7}" srcOrd="2" destOrd="0" presId="urn:microsoft.com/office/officeart/2005/8/layout/process4"/>
    <dgm:cxn modelId="{716DA215-790B-4737-9C9C-7302839D44A4}" type="presParOf" srcId="{CCDEE7DF-0DFA-496E-A6ED-850ED78FECA7}" destId="{7A51B1DB-A3CA-4372-A1BA-146F240AC935}" srcOrd="0" destOrd="0" presId="urn:microsoft.com/office/officeart/2005/8/layout/process4"/>
    <dgm:cxn modelId="{BF69E979-818D-4144-9D92-F9E4E73F599E}" type="presParOf" srcId="{CCDEE7DF-0DFA-496E-A6ED-850ED78FECA7}" destId="{625FDDD0-2C41-4F15-9997-943BA765CF7E}" srcOrd="1" destOrd="0" presId="urn:microsoft.com/office/officeart/2005/8/layout/process4"/>
    <dgm:cxn modelId="{B74AE584-302C-45E8-AF4E-17E2E982BAB4}" type="presParOf" srcId="{CCDEE7DF-0DFA-496E-A6ED-850ED78FECA7}" destId="{2654FDBE-8758-4B2F-A677-2645617DA708}" srcOrd="2" destOrd="0" presId="urn:microsoft.com/office/officeart/2005/8/layout/process4"/>
    <dgm:cxn modelId="{63C95F57-DE26-48ED-AA8C-89A488BC7938}" type="presParOf" srcId="{2654FDBE-8758-4B2F-A677-2645617DA708}" destId="{77CEC94F-2EFD-427A-BE1A-085A60BB0E6A}" srcOrd="0" destOrd="0" presId="urn:microsoft.com/office/officeart/2005/8/layout/process4"/>
    <dgm:cxn modelId="{A34CD475-537B-4E3A-B056-242D2B1ACD34}" type="presParOf" srcId="{2654FDBE-8758-4B2F-A677-2645617DA708}" destId="{E627C061-96FF-484F-AB3A-DA7A5F6BE3B1}" srcOrd="1" destOrd="0" presId="urn:microsoft.com/office/officeart/2005/8/layout/process4"/>
    <dgm:cxn modelId="{3CCC4EBD-7923-4A90-BF44-7B643527678F}" type="presParOf" srcId="{CD85BA3E-B70D-476F-AE22-8C7C2C4A9DB1}" destId="{DCC8A535-0E94-4008-A1AA-B46A212EA7EF}" srcOrd="3" destOrd="0" presId="urn:microsoft.com/office/officeart/2005/8/layout/process4"/>
    <dgm:cxn modelId="{D9C869FC-EE5C-4A0E-BF2F-7C48310FC6FF}" type="presParOf" srcId="{CD85BA3E-B70D-476F-AE22-8C7C2C4A9DB1}" destId="{4E27D9F3-1731-498F-8049-14B2BE7DB3F7}" srcOrd="4" destOrd="0" presId="urn:microsoft.com/office/officeart/2005/8/layout/process4"/>
    <dgm:cxn modelId="{31F6767A-CCA6-4392-95A1-24B7EC53A7C6}" type="presParOf" srcId="{4E27D9F3-1731-498F-8049-14B2BE7DB3F7}" destId="{B71FBF22-8512-4464-A299-F8EAF71394DD}" srcOrd="0" destOrd="0" presId="urn:microsoft.com/office/officeart/2005/8/layout/process4"/>
    <dgm:cxn modelId="{953C708E-F022-4E27-B7D5-54EE72FC07B7}" type="presParOf" srcId="{4E27D9F3-1731-498F-8049-14B2BE7DB3F7}" destId="{7E512BB5-9FC4-453C-A6DF-782A33A11C18}" srcOrd="1" destOrd="0" presId="urn:microsoft.com/office/officeart/2005/8/layout/process4"/>
    <dgm:cxn modelId="{1444764A-4BEF-4951-9234-B07F7AEAA27D}" type="presParOf" srcId="{4E27D9F3-1731-498F-8049-14B2BE7DB3F7}" destId="{3FE97055-0168-43C1-A5F1-0F15A4246F8C}" srcOrd="2" destOrd="0" presId="urn:microsoft.com/office/officeart/2005/8/layout/process4"/>
    <dgm:cxn modelId="{C52CEDDA-151F-4A43-9708-5F6DF3DBE43E}" type="presParOf" srcId="{3FE97055-0168-43C1-A5F1-0F15A4246F8C}" destId="{1AB90CA7-AC28-4BFD-A4B0-BE527B678E0C}" srcOrd="0" destOrd="0" presId="urn:microsoft.com/office/officeart/2005/8/layout/process4"/>
    <dgm:cxn modelId="{94474E98-DBC6-4150-8B6A-69CC24E3B80B}" type="presParOf" srcId="{3FE97055-0168-43C1-A5F1-0F15A4246F8C}" destId="{8AF6F746-A243-475B-8238-27B812E45A4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DDB2C0-823F-46BD-B539-506C96AB45EA}" type="doc">
      <dgm:prSet loTypeId="urn:microsoft.com/office/officeart/2005/8/layout/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635627-A2A8-4831-BD7E-7DF7D5C7F1B6}">
      <dgm:prSet phldrT="[Текст]" custT="1"/>
      <dgm:spPr>
        <a:xfrm rot="10800000">
          <a:off x="0" y="205"/>
          <a:ext cx="8628183" cy="1958585"/>
        </a:xfrm>
        <a:prstGeom prst="upArrowCallout">
          <a:avLst/>
        </a:prstGeom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x-none" sz="16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Evaluarea externă propriu-zisă</a:t>
          </a:r>
          <a:r>
            <a:rPr lang="ro-RO" sz="16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(maxim 30 zile lucrătoare)</a:t>
          </a:r>
          <a:endParaRPr lang="en-US" sz="16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9BFE109-0575-4950-8232-9004635B3968}" type="parTrans" cxnId="{52FF96F2-8628-4C80-8845-618CF2CCE803}">
      <dgm:prSet/>
      <dgm:spPr/>
      <dgm:t>
        <a:bodyPr/>
        <a:lstStyle/>
        <a:p>
          <a:endParaRPr lang="en-US" sz="16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C6F66C-5280-4CBF-A727-E24309CBBC1A}" type="sibTrans" cxnId="{52FF96F2-8628-4C80-8845-618CF2CCE803}">
      <dgm:prSet/>
      <dgm:spPr/>
      <dgm:t>
        <a:bodyPr/>
        <a:lstStyle/>
        <a:p>
          <a:endParaRPr lang="en-US" sz="16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1965AD-44D3-499B-AE81-3246F1626DB9}">
      <dgm:prSet phldrT="[Текст]" custT="1"/>
      <dgm:spPr>
        <a:xfrm>
          <a:off x="0" y="688374"/>
          <a:ext cx="4314091" cy="585617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ro-RO" sz="12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Analiza</a:t>
          </a:r>
          <a:r>
            <a:rPr lang="en-US" sz="12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raportului de autoevaluare</a:t>
          </a:r>
          <a:endParaRPr lang="ro-RO" sz="12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2670F96-DB90-4016-9A0A-1182732C74D5}" type="parTrans" cxnId="{D882E73C-1AE6-40CF-B7DF-4F662B72CBA2}">
      <dgm:prSet/>
      <dgm:spPr/>
      <dgm:t>
        <a:bodyPr/>
        <a:lstStyle/>
        <a:p>
          <a:endParaRPr lang="en-US" sz="16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E3352-2204-4310-827D-E55992BCCCB2}" type="sibTrans" cxnId="{D882E73C-1AE6-40CF-B7DF-4F662B72CBA2}">
      <dgm:prSet/>
      <dgm:spPr/>
      <dgm:t>
        <a:bodyPr/>
        <a:lstStyle/>
        <a:p>
          <a:endParaRPr lang="en-US" sz="16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1F734C-52D1-40AB-A749-B10C3865B9D2}">
      <dgm:prSet phldrT="[Текст]" custT="1"/>
      <dgm:spPr>
        <a:xfrm>
          <a:off x="4314091" y="688374"/>
          <a:ext cx="4314091" cy="585617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ro-RO" sz="12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Efectuarea v</a:t>
          </a:r>
          <a:r>
            <a:rPr lang="en-US" sz="12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izit</a:t>
          </a:r>
          <a:r>
            <a:rPr lang="ro-RO" sz="12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ei</a:t>
          </a:r>
          <a:r>
            <a:rPr lang="en-US" sz="12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de evaluare</a:t>
          </a:r>
          <a:r>
            <a:rPr lang="ro-RO" sz="12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(min.3 z) și completarea Fișei vizitei</a:t>
          </a:r>
          <a:endParaRPr lang="x-none" sz="12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B244E29-7D01-4232-A453-5B6B419147E6}" type="parTrans" cxnId="{79D87877-D6FB-4AED-8E47-265A396D1C17}">
      <dgm:prSet/>
      <dgm:spPr/>
      <dgm:t>
        <a:bodyPr/>
        <a:lstStyle/>
        <a:p>
          <a:endParaRPr lang="en-US" sz="16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1E1D85-4B8E-417C-ACD5-24AFA5363230}" type="sibTrans" cxnId="{79D87877-D6FB-4AED-8E47-265A396D1C17}">
      <dgm:prSet/>
      <dgm:spPr/>
      <dgm:t>
        <a:bodyPr/>
        <a:lstStyle/>
        <a:p>
          <a:endParaRPr lang="en-US" sz="16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4C3C12-3B0B-4BF9-9F48-B4596D946D3A}">
      <dgm:prSet phldrT="[Текст]" custT="1"/>
      <dgm:spPr>
        <a:xfrm rot="10800000">
          <a:off x="0" y="1940395"/>
          <a:ext cx="8628183" cy="1958585"/>
        </a:xfrm>
        <a:prstGeom prst="upArrowCallout">
          <a:avLst/>
        </a:prstGeom>
      </dgm:spPr>
      <dgm:t>
        <a:bodyPr/>
        <a:lstStyle/>
        <a:p>
          <a:pPr>
            <a:buNone/>
          </a:pPr>
          <a:r>
            <a:rPr lang="x-none" sz="16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Raportul de evaluare externă</a:t>
          </a:r>
          <a:r>
            <a:rPr lang="ro-RO" sz="16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(REE)</a:t>
          </a:r>
          <a:endParaRPr lang="en-US" sz="16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B5CD9B0-1B11-4369-9F9C-0C8FE3FAC0BF}" type="parTrans" cxnId="{B78C3FA4-9033-4096-9940-C04736FF5B29}">
      <dgm:prSet/>
      <dgm:spPr/>
      <dgm:t>
        <a:bodyPr/>
        <a:lstStyle/>
        <a:p>
          <a:endParaRPr lang="en-US" sz="16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C00354-0D59-4A38-B34C-3C8FFE498308}" type="sibTrans" cxnId="{B78C3FA4-9033-4096-9940-C04736FF5B29}">
      <dgm:prSet/>
      <dgm:spPr/>
      <dgm:t>
        <a:bodyPr/>
        <a:lstStyle/>
        <a:p>
          <a:endParaRPr lang="en-US" sz="16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40693C-8CE2-4E86-AC8E-B893E14B046B}">
      <dgm:prSet phldrT="[Текст]" custT="1"/>
      <dgm:spPr>
        <a:xfrm>
          <a:off x="0" y="2627858"/>
          <a:ext cx="4314091" cy="585617"/>
        </a:xfrm>
        <a:prstGeom prst="rect">
          <a:avLst/>
        </a:prstGeom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o-RO" sz="12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Elaborarea raportului de evaluare externă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o-RO" sz="12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Transmiterea REE instituției</a:t>
          </a:r>
        </a:p>
      </dgm:t>
    </dgm:pt>
    <dgm:pt modelId="{658C111B-C746-4464-A3C1-A3D9EAEC2ED2}" type="parTrans" cxnId="{D19ECDB1-8F3A-4BA2-B568-13E4D729B24A}">
      <dgm:prSet/>
      <dgm:spPr/>
      <dgm:t>
        <a:bodyPr/>
        <a:lstStyle/>
        <a:p>
          <a:endParaRPr lang="en-US" sz="16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60D7E0-3831-4ECF-BE22-26BEA92A8858}" type="sibTrans" cxnId="{D19ECDB1-8F3A-4BA2-B568-13E4D729B24A}">
      <dgm:prSet/>
      <dgm:spPr/>
      <dgm:t>
        <a:bodyPr/>
        <a:lstStyle/>
        <a:p>
          <a:endParaRPr lang="en-US" sz="16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17446E-66B0-4462-9EED-56B4E53F509C}">
      <dgm:prSet phldrT="[Текст]" custT="1"/>
      <dgm:spPr>
        <a:xfrm>
          <a:off x="4314091" y="2627858"/>
          <a:ext cx="4314091" cy="585617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ro-RO" sz="12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Validarea/nevalidarea rezultatelor evaluării externe de către CPIS</a:t>
          </a:r>
          <a:endParaRPr lang="en-US" sz="12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1053253-C158-4BCD-8F5C-ED25ABF22964}" type="parTrans" cxnId="{89A62969-1225-4ADF-A9FF-FAD92E0B3CBD}">
      <dgm:prSet/>
      <dgm:spPr/>
      <dgm:t>
        <a:bodyPr/>
        <a:lstStyle/>
        <a:p>
          <a:endParaRPr lang="en-US" sz="16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3F62B9-09BE-4FBC-BC0E-FC9B4999D539}" type="sibTrans" cxnId="{89A62969-1225-4ADF-A9FF-FAD92E0B3CBD}">
      <dgm:prSet/>
      <dgm:spPr/>
      <dgm:t>
        <a:bodyPr/>
        <a:lstStyle/>
        <a:p>
          <a:endParaRPr lang="en-US" sz="16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87010F-DE18-41D5-9A8C-51AD394E755E}">
      <dgm:prSet phldrT="[Текст]" custT="1"/>
      <dgm:spPr>
        <a:xfrm>
          <a:off x="0" y="3879879"/>
          <a:ext cx="8628183" cy="127346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x-none" sz="16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Decizia finală</a:t>
          </a:r>
          <a:endParaRPr lang="en-US" sz="16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CEB6E95-3C7E-4C05-876A-5DE46F519A7E}" type="parTrans" cxnId="{F2AA77B1-B6A8-4245-9711-1B7D99F56EEA}">
      <dgm:prSet/>
      <dgm:spPr/>
      <dgm:t>
        <a:bodyPr/>
        <a:lstStyle/>
        <a:p>
          <a:endParaRPr lang="en-US" sz="16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82097C-6180-405B-9DDB-78D8F47837BA}" type="sibTrans" cxnId="{F2AA77B1-B6A8-4245-9711-1B7D99F56EEA}">
      <dgm:prSet/>
      <dgm:spPr/>
      <dgm:t>
        <a:bodyPr/>
        <a:lstStyle/>
        <a:p>
          <a:endParaRPr lang="en-US" sz="16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024DE3-DFA6-4F37-B3C2-AA11B7B38C1D}">
      <dgm:prSet phldrT="[Текст]" custT="1"/>
      <dgm:spPr>
        <a:xfrm>
          <a:off x="0" y="4542079"/>
          <a:ext cx="4314091" cy="585792"/>
        </a:xfrm>
        <a:prstGeom prst="rect">
          <a:avLst/>
        </a:prstGeom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o-RO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Aprobarea de către </a:t>
          </a:r>
          <a:r>
            <a:rPr lang="x-none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</a:t>
          </a:r>
          <a:r>
            <a:rPr lang="ro-RO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 a</a:t>
          </a:r>
          <a:r>
            <a:rPr lang="x-none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 ANAC</a:t>
          </a:r>
          <a:r>
            <a:rPr lang="ro-RO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EC</a:t>
          </a:r>
          <a:r>
            <a:rPr lang="x-none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o-RO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 d</a:t>
          </a:r>
          <a:r>
            <a:rPr lang="x-none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ecizi</a:t>
          </a:r>
          <a:r>
            <a:rPr lang="ro-RO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ei privind acreditarea instituției</a:t>
          </a:r>
          <a:r>
            <a:rPr lang="x-none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endParaRPr lang="ro-RO" sz="11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o-RO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Examinarea contestațiilor</a:t>
          </a:r>
        </a:p>
      </dgm:t>
    </dgm:pt>
    <dgm:pt modelId="{F783C649-189A-4A44-BD76-7870A6A6BD82}" type="parTrans" cxnId="{5465CC2F-62FF-4D09-A453-31ADF25C65EF}">
      <dgm:prSet/>
      <dgm:spPr/>
      <dgm:t>
        <a:bodyPr/>
        <a:lstStyle/>
        <a:p>
          <a:endParaRPr lang="en-US" sz="16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556E54-7A38-48C6-A9AD-528443A9D994}" type="sibTrans" cxnId="{5465CC2F-62FF-4D09-A453-31ADF25C65EF}">
      <dgm:prSet/>
      <dgm:spPr/>
      <dgm:t>
        <a:bodyPr/>
        <a:lstStyle/>
        <a:p>
          <a:endParaRPr lang="en-US" sz="16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543799-15BD-4973-A187-2B0CC7A82655}">
      <dgm:prSet phldrT="[Текст]" custT="1"/>
      <dgm:spPr>
        <a:xfrm>
          <a:off x="4314091" y="4542079"/>
          <a:ext cx="4314091" cy="58579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ro-RO" sz="1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Emiterea </a:t>
          </a:r>
          <a:r>
            <a:rPr lang="en-US" sz="1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Ordinul</a:t>
          </a:r>
          <a:r>
            <a:rPr lang="ro-RO" sz="1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ui</a:t>
          </a:r>
          <a:r>
            <a:rPr lang="en-US" sz="1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o-RO" sz="1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MEC cu privire la acreditarea instituției </a:t>
          </a:r>
          <a:endParaRPr lang="en-US" sz="1200" b="1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1A6BAF2-FE5D-455D-A7A4-933C07585E07}" type="sibTrans" cxnId="{4D02D768-F976-4418-983B-B7CD58AF58FD}">
      <dgm:prSet/>
      <dgm:spPr/>
      <dgm:t>
        <a:bodyPr/>
        <a:lstStyle/>
        <a:p>
          <a:endParaRPr lang="en-US" sz="16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FBACD3-9E48-40FB-95E8-A95D69EC7102}" type="parTrans" cxnId="{4D02D768-F976-4418-983B-B7CD58AF58FD}">
      <dgm:prSet/>
      <dgm:spPr/>
      <dgm:t>
        <a:bodyPr/>
        <a:lstStyle/>
        <a:p>
          <a:endParaRPr lang="en-US" sz="16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85BA3E-B70D-476F-AE22-8C7C2C4A9DB1}" type="pres">
      <dgm:prSet presAssocID="{6ADDB2C0-823F-46BD-B539-506C96AB45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BE78F3-4915-4DD8-A4D6-74F501D4E73F}" type="pres">
      <dgm:prSet presAssocID="{5487010F-DE18-41D5-9A8C-51AD394E755E}" presName="boxAndChildren" presStyleCnt="0"/>
      <dgm:spPr/>
    </dgm:pt>
    <dgm:pt modelId="{BEC736CD-7D8B-490A-BDA3-25160C3D8963}" type="pres">
      <dgm:prSet presAssocID="{5487010F-DE18-41D5-9A8C-51AD394E755E}" presName="parentTextBox" presStyleLbl="node1" presStyleIdx="0" presStyleCnt="3"/>
      <dgm:spPr/>
      <dgm:t>
        <a:bodyPr/>
        <a:lstStyle/>
        <a:p>
          <a:endParaRPr lang="ru-RU"/>
        </a:p>
      </dgm:t>
    </dgm:pt>
    <dgm:pt modelId="{894273D5-6167-42CE-AE8B-D367127D03CF}" type="pres">
      <dgm:prSet presAssocID="{5487010F-DE18-41D5-9A8C-51AD394E755E}" presName="entireBox" presStyleLbl="node1" presStyleIdx="0" presStyleCnt="3" custLinFactNeighborY="-1792"/>
      <dgm:spPr/>
      <dgm:t>
        <a:bodyPr/>
        <a:lstStyle/>
        <a:p>
          <a:endParaRPr lang="ru-RU"/>
        </a:p>
      </dgm:t>
    </dgm:pt>
    <dgm:pt modelId="{E07A77B1-703A-43FA-9D71-60DBACD68BD0}" type="pres">
      <dgm:prSet presAssocID="{5487010F-DE18-41D5-9A8C-51AD394E755E}" presName="descendantBox" presStyleCnt="0"/>
      <dgm:spPr/>
    </dgm:pt>
    <dgm:pt modelId="{C0E9DDC7-4BFC-466F-B496-792A11371FBE}" type="pres">
      <dgm:prSet presAssocID="{FF024DE3-DFA6-4F37-B3C2-AA11B7B38C1D}" presName="childTextBox" presStyleLbl="fgAccFollowNode1" presStyleIdx="0" presStyleCnt="6" custScaleX="107551" custScaleY="108383" custLinFactNeighborX="537" custLinFactNeighborY="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96F89-6E72-471B-80E8-4F91B5902F4E}" type="pres">
      <dgm:prSet presAssocID="{BA543799-15BD-4973-A187-2B0CC7A82655}" presName="childTextBox" presStyleLbl="fgAccFollowNode1" presStyleIdx="1" presStyleCnt="6" custScaleX="99909" custScaleY="107956" custLinFactNeighborX="10" custLinFactNeighborY="20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0AF1E-19BF-4028-8DA9-A8313DCCED34}" type="pres">
      <dgm:prSet presAssocID="{07C00354-0D59-4A38-B34C-3C8FFE498308}" presName="sp" presStyleCnt="0"/>
      <dgm:spPr/>
    </dgm:pt>
    <dgm:pt modelId="{CCDEE7DF-0DFA-496E-A6ED-850ED78FECA7}" type="pres">
      <dgm:prSet presAssocID="{814C3C12-3B0B-4BF9-9F48-B4596D946D3A}" presName="arrowAndChildren" presStyleCnt="0"/>
      <dgm:spPr/>
    </dgm:pt>
    <dgm:pt modelId="{7A51B1DB-A3CA-4372-A1BA-146F240AC935}" type="pres">
      <dgm:prSet presAssocID="{814C3C12-3B0B-4BF9-9F48-B4596D946D3A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625FDDD0-2C41-4F15-9997-943BA765CF7E}" type="pres">
      <dgm:prSet presAssocID="{814C3C12-3B0B-4BF9-9F48-B4596D946D3A}" presName="arrow" presStyleLbl="node1" presStyleIdx="1" presStyleCnt="3"/>
      <dgm:spPr/>
      <dgm:t>
        <a:bodyPr/>
        <a:lstStyle/>
        <a:p>
          <a:endParaRPr lang="ru-RU"/>
        </a:p>
      </dgm:t>
    </dgm:pt>
    <dgm:pt modelId="{2654FDBE-8758-4B2F-A677-2645617DA708}" type="pres">
      <dgm:prSet presAssocID="{814C3C12-3B0B-4BF9-9F48-B4596D946D3A}" presName="descendantArrow" presStyleCnt="0"/>
      <dgm:spPr/>
    </dgm:pt>
    <dgm:pt modelId="{77CEC94F-2EFD-427A-BE1A-085A60BB0E6A}" type="pres">
      <dgm:prSet presAssocID="{7140693C-8CE2-4E86-AC8E-B893E14B046B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7C061-96FF-484F-AB3A-DA7A5F6BE3B1}" type="pres">
      <dgm:prSet presAssocID="{9F17446E-66B0-4462-9EED-56B4E53F509C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8A535-0E94-4008-A1AA-B46A212EA7EF}" type="pres">
      <dgm:prSet presAssocID="{60C6F66C-5280-4CBF-A727-E24309CBBC1A}" presName="sp" presStyleCnt="0"/>
      <dgm:spPr/>
    </dgm:pt>
    <dgm:pt modelId="{4E27D9F3-1731-498F-8049-14B2BE7DB3F7}" type="pres">
      <dgm:prSet presAssocID="{EF635627-A2A8-4831-BD7E-7DF7D5C7F1B6}" presName="arrowAndChildren" presStyleCnt="0"/>
      <dgm:spPr/>
    </dgm:pt>
    <dgm:pt modelId="{B71FBF22-8512-4464-A299-F8EAF71394DD}" type="pres">
      <dgm:prSet presAssocID="{EF635627-A2A8-4831-BD7E-7DF7D5C7F1B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7E512BB5-9FC4-453C-A6DF-782A33A11C18}" type="pres">
      <dgm:prSet presAssocID="{EF635627-A2A8-4831-BD7E-7DF7D5C7F1B6}" presName="arrow" presStyleLbl="node1" presStyleIdx="2" presStyleCnt="3" custLinFactNeighborY="-8455"/>
      <dgm:spPr/>
      <dgm:t>
        <a:bodyPr/>
        <a:lstStyle/>
        <a:p>
          <a:endParaRPr lang="ru-RU"/>
        </a:p>
      </dgm:t>
    </dgm:pt>
    <dgm:pt modelId="{3FE97055-0168-43C1-A5F1-0F15A4246F8C}" type="pres">
      <dgm:prSet presAssocID="{EF635627-A2A8-4831-BD7E-7DF7D5C7F1B6}" presName="descendantArrow" presStyleCnt="0"/>
      <dgm:spPr/>
    </dgm:pt>
    <dgm:pt modelId="{1AB90CA7-AC28-4BFD-A4B0-BE527B678E0C}" type="pres">
      <dgm:prSet presAssocID="{D91965AD-44D3-499B-AE81-3246F1626DB9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6F746-A243-475B-8238-27B812E45A4A}" type="pres">
      <dgm:prSet presAssocID="{B91F734C-52D1-40AB-A749-B10C3865B9D2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35B42B-6CB2-4689-8A1A-2340C902337A}" type="presOf" srcId="{814C3C12-3B0B-4BF9-9F48-B4596D946D3A}" destId="{625FDDD0-2C41-4F15-9997-943BA765CF7E}" srcOrd="1" destOrd="0" presId="urn:microsoft.com/office/officeart/2005/8/layout/process4"/>
    <dgm:cxn modelId="{C8E9937C-5AD1-4EE7-BE7B-5695752ADBAF}" type="presOf" srcId="{D91965AD-44D3-499B-AE81-3246F1626DB9}" destId="{1AB90CA7-AC28-4BFD-A4B0-BE527B678E0C}" srcOrd="0" destOrd="0" presId="urn:microsoft.com/office/officeart/2005/8/layout/process4"/>
    <dgm:cxn modelId="{52FF96F2-8628-4C80-8845-618CF2CCE803}" srcId="{6ADDB2C0-823F-46BD-B539-506C96AB45EA}" destId="{EF635627-A2A8-4831-BD7E-7DF7D5C7F1B6}" srcOrd="0" destOrd="0" parTransId="{C9BFE109-0575-4950-8232-9004635B3968}" sibTransId="{60C6F66C-5280-4CBF-A727-E24309CBBC1A}"/>
    <dgm:cxn modelId="{D19ECDB1-8F3A-4BA2-B568-13E4D729B24A}" srcId="{814C3C12-3B0B-4BF9-9F48-B4596D946D3A}" destId="{7140693C-8CE2-4E86-AC8E-B893E14B046B}" srcOrd="0" destOrd="0" parTransId="{658C111B-C746-4464-A3C1-A3D9EAEC2ED2}" sibTransId="{EA60D7E0-3831-4ECF-BE22-26BEA92A8858}"/>
    <dgm:cxn modelId="{5465CC2F-62FF-4D09-A453-31ADF25C65EF}" srcId="{5487010F-DE18-41D5-9A8C-51AD394E755E}" destId="{FF024DE3-DFA6-4F37-B3C2-AA11B7B38C1D}" srcOrd="0" destOrd="0" parTransId="{F783C649-189A-4A44-BD76-7870A6A6BD82}" sibTransId="{5C556E54-7A38-48C6-A9AD-528443A9D994}"/>
    <dgm:cxn modelId="{B0BEBCAF-9EDF-48E9-9506-E2C46B1B57E4}" type="presOf" srcId="{5487010F-DE18-41D5-9A8C-51AD394E755E}" destId="{894273D5-6167-42CE-AE8B-D367127D03CF}" srcOrd="1" destOrd="0" presId="urn:microsoft.com/office/officeart/2005/8/layout/process4"/>
    <dgm:cxn modelId="{8CF69249-212B-4771-854A-CF1C7BAD2002}" type="presOf" srcId="{814C3C12-3B0B-4BF9-9F48-B4596D946D3A}" destId="{7A51B1DB-A3CA-4372-A1BA-146F240AC935}" srcOrd="0" destOrd="0" presId="urn:microsoft.com/office/officeart/2005/8/layout/process4"/>
    <dgm:cxn modelId="{89A62969-1225-4ADF-A9FF-FAD92E0B3CBD}" srcId="{814C3C12-3B0B-4BF9-9F48-B4596D946D3A}" destId="{9F17446E-66B0-4462-9EED-56B4E53F509C}" srcOrd="1" destOrd="0" parTransId="{11053253-C158-4BCD-8F5C-ED25ABF22964}" sibTransId="{B93F62B9-09BE-4FBC-BC0E-FC9B4999D539}"/>
    <dgm:cxn modelId="{79D87877-D6FB-4AED-8E47-265A396D1C17}" srcId="{EF635627-A2A8-4831-BD7E-7DF7D5C7F1B6}" destId="{B91F734C-52D1-40AB-A749-B10C3865B9D2}" srcOrd="1" destOrd="0" parTransId="{5B244E29-7D01-4232-A453-5B6B419147E6}" sibTransId="{851E1D85-4B8E-417C-ACD5-24AFA5363230}"/>
    <dgm:cxn modelId="{0FDDFFF0-9862-4DB8-900D-440619D452AA}" type="presOf" srcId="{5487010F-DE18-41D5-9A8C-51AD394E755E}" destId="{BEC736CD-7D8B-490A-BDA3-25160C3D8963}" srcOrd="0" destOrd="0" presId="urn:microsoft.com/office/officeart/2005/8/layout/process4"/>
    <dgm:cxn modelId="{F2AA77B1-B6A8-4245-9711-1B7D99F56EEA}" srcId="{6ADDB2C0-823F-46BD-B539-506C96AB45EA}" destId="{5487010F-DE18-41D5-9A8C-51AD394E755E}" srcOrd="2" destOrd="0" parTransId="{ECEB6E95-3C7E-4C05-876A-5DE46F519A7E}" sibTransId="{F682097C-6180-405B-9DDB-78D8F47837BA}"/>
    <dgm:cxn modelId="{DDCC7378-0072-4795-BDE9-FECDE446C5B1}" type="presOf" srcId="{B91F734C-52D1-40AB-A749-B10C3865B9D2}" destId="{8AF6F746-A243-475B-8238-27B812E45A4A}" srcOrd="0" destOrd="0" presId="urn:microsoft.com/office/officeart/2005/8/layout/process4"/>
    <dgm:cxn modelId="{333A9366-0F65-453A-92A9-1035AE20258B}" type="presOf" srcId="{6ADDB2C0-823F-46BD-B539-506C96AB45EA}" destId="{CD85BA3E-B70D-476F-AE22-8C7C2C4A9DB1}" srcOrd="0" destOrd="0" presId="urn:microsoft.com/office/officeart/2005/8/layout/process4"/>
    <dgm:cxn modelId="{3B3311D0-9DEE-4DFA-AA2B-8E58376923FF}" type="presOf" srcId="{7140693C-8CE2-4E86-AC8E-B893E14B046B}" destId="{77CEC94F-2EFD-427A-BE1A-085A60BB0E6A}" srcOrd="0" destOrd="0" presId="urn:microsoft.com/office/officeart/2005/8/layout/process4"/>
    <dgm:cxn modelId="{4D02D768-F976-4418-983B-B7CD58AF58FD}" srcId="{5487010F-DE18-41D5-9A8C-51AD394E755E}" destId="{BA543799-15BD-4973-A187-2B0CC7A82655}" srcOrd="1" destOrd="0" parTransId="{71FBACD3-9E48-40FB-95E8-A95D69EC7102}" sibTransId="{51A6BAF2-FE5D-455D-A7A4-933C07585E07}"/>
    <dgm:cxn modelId="{5430C225-B35A-4719-9C43-5BC8F6B8D395}" type="presOf" srcId="{9F17446E-66B0-4462-9EED-56B4E53F509C}" destId="{E627C061-96FF-484F-AB3A-DA7A5F6BE3B1}" srcOrd="0" destOrd="0" presId="urn:microsoft.com/office/officeart/2005/8/layout/process4"/>
    <dgm:cxn modelId="{D882E73C-1AE6-40CF-B7DF-4F662B72CBA2}" srcId="{EF635627-A2A8-4831-BD7E-7DF7D5C7F1B6}" destId="{D91965AD-44D3-499B-AE81-3246F1626DB9}" srcOrd="0" destOrd="0" parTransId="{12670F96-DB90-4016-9A0A-1182732C74D5}" sibTransId="{67CE3352-2204-4310-827D-E55992BCCCB2}"/>
    <dgm:cxn modelId="{09396806-4FFD-4634-8E0E-492591247A40}" type="presOf" srcId="{EF635627-A2A8-4831-BD7E-7DF7D5C7F1B6}" destId="{B71FBF22-8512-4464-A299-F8EAF71394DD}" srcOrd="0" destOrd="0" presId="urn:microsoft.com/office/officeart/2005/8/layout/process4"/>
    <dgm:cxn modelId="{B78C3FA4-9033-4096-9940-C04736FF5B29}" srcId="{6ADDB2C0-823F-46BD-B539-506C96AB45EA}" destId="{814C3C12-3B0B-4BF9-9F48-B4596D946D3A}" srcOrd="1" destOrd="0" parTransId="{CB5CD9B0-1B11-4369-9F9C-0C8FE3FAC0BF}" sibTransId="{07C00354-0D59-4A38-B34C-3C8FFE498308}"/>
    <dgm:cxn modelId="{C6D58954-6ACF-4381-820C-B4D28005406D}" type="presOf" srcId="{FF024DE3-DFA6-4F37-B3C2-AA11B7B38C1D}" destId="{C0E9DDC7-4BFC-466F-B496-792A11371FBE}" srcOrd="0" destOrd="0" presId="urn:microsoft.com/office/officeart/2005/8/layout/process4"/>
    <dgm:cxn modelId="{C737B29F-F4C8-4069-B38B-20E47E733EED}" type="presOf" srcId="{EF635627-A2A8-4831-BD7E-7DF7D5C7F1B6}" destId="{7E512BB5-9FC4-453C-A6DF-782A33A11C18}" srcOrd="1" destOrd="0" presId="urn:microsoft.com/office/officeart/2005/8/layout/process4"/>
    <dgm:cxn modelId="{9ACA3141-76AC-47C7-8B79-1BE87AA7AC36}" type="presOf" srcId="{BA543799-15BD-4973-A187-2B0CC7A82655}" destId="{B4296F89-6E72-471B-80E8-4F91B5902F4E}" srcOrd="0" destOrd="0" presId="urn:microsoft.com/office/officeart/2005/8/layout/process4"/>
    <dgm:cxn modelId="{AFAB07F0-1B9B-406F-B740-A9DDA8395C7C}" type="presParOf" srcId="{CD85BA3E-B70D-476F-AE22-8C7C2C4A9DB1}" destId="{ABBE78F3-4915-4DD8-A4D6-74F501D4E73F}" srcOrd="0" destOrd="0" presId="urn:microsoft.com/office/officeart/2005/8/layout/process4"/>
    <dgm:cxn modelId="{D1561583-BBC1-491D-B06C-7808531787CF}" type="presParOf" srcId="{ABBE78F3-4915-4DD8-A4D6-74F501D4E73F}" destId="{BEC736CD-7D8B-490A-BDA3-25160C3D8963}" srcOrd="0" destOrd="0" presId="urn:microsoft.com/office/officeart/2005/8/layout/process4"/>
    <dgm:cxn modelId="{20A21587-B189-482B-A6DA-4EF648996758}" type="presParOf" srcId="{ABBE78F3-4915-4DD8-A4D6-74F501D4E73F}" destId="{894273D5-6167-42CE-AE8B-D367127D03CF}" srcOrd="1" destOrd="0" presId="urn:microsoft.com/office/officeart/2005/8/layout/process4"/>
    <dgm:cxn modelId="{E5715F4D-796C-4C7A-B6B7-FB8BEFEDBB5E}" type="presParOf" srcId="{ABBE78F3-4915-4DD8-A4D6-74F501D4E73F}" destId="{E07A77B1-703A-43FA-9D71-60DBACD68BD0}" srcOrd="2" destOrd="0" presId="urn:microsoft.com/office/officeart/2005/8/layout/process4"/>
    <dgm:cxn modelId="{BF3D613C-E4ED-4EDE-9464-4935AD078E54}" type="presParOf" srcId="{E07A77B1-703A-43FA-9D71-60DBACD68BD0}" destId="{C0E9DDC7-4BFC-466F-B496-792A11371FBE}" srcOrd="0" destOrd="0" presId="urn:microsoft.com/office/officeart/2005/8/layout/process4"/>
    <dgm:cxn modelId="{8CA80EF4-F085-4B1B-80CC-3D44A92BABAA}" type="presParOf" srcId="{E07A77B1-703A-43FA-9D71-60DBACD68BD0}" destId="{B4296F89-6E72-471B-80E8-4F91B5902F4E}" srcOrd="1" destOrd="0" presId="urn:microsoft.com/office/officeart/2005/8/layout/process4"/>
    <dgm:cxn modelId="{83F3C4FB-A205-4D39-A090-2CACAE7CF9BB}" type="presParOf" srcId="{CD85BA3E-B70D-476F-AE22-8C7C2C4A9DB1}" destId="{41B0AF1E-19BF-4028-8DA9-A8313DCCED34}" srcOrd="1" destOrd="0" presId="urn:microsoft.com/office/officeart/2005/8/layout/process4"/>
    <dgm:cxn modelId="{2F75C10A-F647-4E60-A92E-7C304EE1AC79}" type="presParOf" srcId="{CD85BA3E-B70D-476F-AE22-8C7C2C4A9DB1}" destId="{CCDEE7DF-0DFA-496E-A6ED-850ED78FECA7}" srcOrd="2" destOrd="0" presId="urn:microsoft.com/office/officeart/2005/8/layout/process4"/>
    <dgm:cxn modelId="{2B9ABBA5-A6F7-46D2-9D5F-C196DF993A6B}" type="presParOf" srcId="{CCDEE7DF-0DFA-496E-A6ED-850ED78FECA7}" destId="{7A51B1DB-A3CA-4372-A1BA-146F240AC935}" srcOrd="0" destOrd="0" presId="urn:microsoft.com/office/officeart/2005/8/layout/process4"/>
    <dgm:cxn modelId="{F537B496-775B-4922-B27D-081A67C40E3A}" type="presParOf" srcId="{CCDEE7DF-0DFA-496E-A6ED-850ED78FECA7}" destId="{625FDDD0-2C41-4F15-9997-943BA765CF7E}" srcOrd="1" destOrd="0" presId="urn:microsoft.com/office/officeart/2005/8/layout/process4"/>
    <dgm:cxn modelId="{72FD1F56-3E03-4902-BFF3-0148BFC84499}" type="presParOf" srcId="{CCDEE7DF-0DFA-496E-A6ED-850ED78FECA7}" destId="{2654FDBE-8758-4B2F-A677-2645617DA708}" srcOrd="2" destOrd="0" presId="urn:microsoft.com/office/officeart/2005/8/layout/process4"/>
    <dgm:cxn modelId="{7E99571E-5948-4F20-8B51-8B658739976F}" type="presParOf" srcId="{2654FDBE-8758-4B2F-A677-2645617DA708}" destId="{77CEC94F-2EFD-427A-BE1A-085A60BB0E6A}" srcOrd="0" destOrd="0" presId="urn:microsoft.com/office/officeart/2005/8/layout/process4"/>
    <dgm:cxn modelId="{8BAAAC32-FCB4-4EEC-813E-4519EC3E7843}" type="presParOf" srcId="{2654FDBE-8758-4B2F-A677-2645617DA708}" destId="{E627C061-96FF-484F-AB3A-DA7A5F6BE3B1}" srcOrd="1" destOrd="0" presId="urn:microsoft.com/office/officeart/2005/8/layout/process4"/>
    <dgm:cxn modelId="{AD00190C-FCD1-481C-B61D-2C886E0D2C93}" type="presParOf" srcId="{CD85BA3E-B70D-476F-AE22-8C7C2C4A9DB1}" destId="{DCC8A535-0E94-4008-A1AA-B46A212EA7EF}" srcOrd="3" destOrd="0" presId="urn:microsoft.com/office/officeart/2005/8/layout/process4"/>
    <dgm:cxn modelId="{B54FDC7F-C2C1-42D0-9B94-1C1AD1562B7C}" type="presParOf" srcId="{CD85BA3E-B70D-476F-AE22-8C7C2C4A9DB1}" destId="{4E27D9F3-1731-498F-8049-14B2BE7DB3F7}" srcOrd="4" destOrd="0" presId="urn:microsoft.com/office/officeart/2005/8/layout/process4"/>
    <dgm:cxn modelId="{9DE52AD9-E146-4648-95D5-CCDDE36EA8C8}" type="presParOf" srcId="{4E27D9F3-1731-498F-8049-14B2BE7DB3F7}" destId="{B71FBF22-8512-4464-A299-F8EAF71394DD}" srcOrd="0" destOrd="0" presId="urn:microsoft.com/office/officeart/2005/8/layout/process4"/>
    <dgm:cxn modelId="{02F405FD-FD2F-4A7A-BFA2-589F8D2FF2A3}" type="presParOf" srcId="{4E27D9F3-1731-498F-8049-14B2BE7DB3F7}" destId="{7E512BB5-9FC4-453C-A6DF-782A33A11C18}" srcOrd="1" destOrd="0" presId="urn:microsoft.com/office/officeart/2005/8/layout/process4"/>
    <dgm:cxn modelId="{4F0013FB-8F5E-40A2-83F8-0567126324D3}" type="presParOf" srcId="{4E27D9F3-1731-498F-8049-14B2BE7DB3F7}" destId="{3FE97055-0168-43C1-A5F1-0F15A4246F8C}" srcOrd="2" destOrd="0" presId="urn:microsoft.com/office/officeart/2005/8/layout/process4"/>
    <dgm:cxn modelId="{FBE5A491-5018-48C3-B8E5-06520FBD3DC8}" type="presParOf" srcId="{3FE97055-0168-43C1-A5F1-0F15A4246F8C}" destId="{1AB90CA7-AC28-4BFD-A4B0-BE527B678E0C}" srcOrd="0" destOrd="0" presId="urn:microsoft.com/office/officeart/2005/8/layout/process4"/>
    <dgm:cxn modelId="{B39A8E3A-0CEA-4ECE-8DDE-9E154D6F1EA2}" type="presParOf" srcId="{3FE97055-0168-43C1-A5F1-0F15A4246F8C}" destId="{8AF6F746-A243-475B-8238-27B812E45A4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D8E3C-DC47-487C-BF8C-3F45AD2ABB3D}">
      <dsp:nvSpPr>
        <dsp:cNvPr id="0" name=""/>
        <dsp:cNvSpPr/>
      </dsp:nvSpPr>
      <dsp:spPr>
        <a:xfrm>
          <a:off x="0" y="246134"/>
          <a:ext cx="439248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E19AC5-51F4-459B-9E41-9315AD813862}">
      <dsp:nvSpPr>
        <dsp:cNvPr id="0" name=""/>
        <dsp:cNvSpPr/>
      </dsp:nvSpPr>
      <dsp:spPr>
        <a:xfrm>
          <a:off x="219624" y="24734"/>
          <a:ext cx="3074741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6218" tIns="0" rIns="116218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Ø"/>
          </a:pPr>
          <a:r>
            <a:rPr lang="ro-RO" sz="1400" b="1" kern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</a:t>
          </a:r>
          <a:r>
            <a:rPr lang="en-US" sz="1400" b="1" kern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stituția de învățăm</a:t>
          </a:r>
          <a:r>
            <a:rPr lang="ro-RO" sz="1400" b="1" kern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â</a:t>
          </a:r>
          <a:r>
            <a:rPr lang="en-US" sz="1400" b="1" kern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nt</a:t>
          </a:r>
          <a:endParaRPr lang="ro-RO" sz="1400" b="1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240" y="46350"/>
        <a:ext cx="3031509" cy="399568"/>
      </dsp:txXfrm>
    </dsp:sp>
    <dsp:sp modelId="{80CFC5E8-3F6C-4D41-8D39-54D4165BE390}">
      <dsp:nvSpPr>
        <dsp:cNvPr id="0" name=""/>
        <dsp:cNvSpPr/>
      </dsp:nvSpPr>
      <dsp:spPr>
        <a:xfrm>
          <a:off x="0" y="926534"/>
          <a:ext cx="439248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97728"/>
              <a:satOff val="1008"/>
              <a:lumOff val="231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E783ED-F4DC-44DD-9687-B63273C424E6}">
      <dsp:nvSpPr>
        <dsp:cNvPr id="0" name=""/>
        <dsp:cNvSpPr/>
      </dsp:nvSpPr>
      <dsp:spPr>
        <a:xfrm>
          <a:off x="219624" y="705134"/>
          <a:ext cx="3074741" cy="442800"/>
        </a:xfrm>
        <a:prstGeom prst="roundRect">
          <a:avLst/>
        </a:prstGeom>
        <a:gradFill rotWithShape="0">
          <a:gsLst>
            <a:gs pos="0">
              <a:schemeClr val="accent2">
                <a:hueOff val="-97728"/>
                <a:satOff val="1008"/>
                <a:lumOff val="2313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97728"/>
                <a:satOff val="1008"/>
                <a:lumOff val="2313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6218" tIns="0" rIns="116218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Ø"/>
          </a:pPr>
          <a:r>
            <a:rPr lang="ro-RO" sz="1400" b="1" kern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en-US" sz="1400" b="1" kern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onsorţiu</a:t>
          </a:r>
          <a:r>
            <a:rPr lang="ro-RO" sz="1400" b="1" kern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en-US" sz="1400" b="1" kern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parteneriat/filială</a:t>
          </a:r>
          <a:endParaRPr lang="ro-RO" sz="1400" b="1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240" y="726750"/>
        <a:ext cx="3031509" cy="399568"/>
      </dsp:txXfrm>
    </dsp:sp>
    <dsp:sp modelId="{E6CF2D8A-BFA3-4798-9914-0C1453580311}">
      <dsp:nvSpPr>
        <dsp:cNvPr id="0" name=""/>
        <dsp:cNvSpPr/>
      </dsp:nvSpPr>
      <dsp:spPr>
        <a:xfrm>
          <a:off x="0" y="1606934"/>
          <a:ext cx="439248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95457"/>
              <a:satOff val="2016"/>
              <a:lumOff val="46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60D2F7-6D8D-4850-9C91-6395FDA935D8}">
      <dsp:nvSpPr>
        <dsp:cNvPr id="0" name=""/>
        <dsp:cNvSpPr/>
      </dsp:nvSpPr>
      <dsp:spPr>
        <a:xfrm>
          <a:off x="177368" y="1375846"/>
          <a:ext cx="3074741" cy="442800"/>
        </a:xfrm>
        <a:prstGeom prst="roundRect">
          <a:avLst/>
        </a:prstGeom>
        <a:gradFill rotWithShape="0">
          <a:gsLst>
            <a:gs pos="0">
              <a:schemeClr val="accent2">
                <a:hueOff val="-195457"/>
                <a:satOff val="2016"/>
                <a:lumOff val="4627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195457"/>
                <a:satOff val="2016"/>
                <a:lumOff val="4627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6218" tIns="0" rIns="116218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Ø"/>
          </a:pPr>
          <a:r>
            <a:rPr lang="ro-RO" sz="1400" b="1" kern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</a:t>
          </a:r>
          <a:r>
            <a:rPr lang="en-US" sz="1400" b="1" kern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ondator/Ministerul Educației și Cercetării</a:t>
          </a:r>
          <a:endParaRPr lang="ro-RO" sz="1400" b="1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8984" y="1397462"/>
        <a:ext cx="3031509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273D5-6167-42CE-AE8B-D367127D03CF}">
      <dsp:nvSpPr>
        <dsp:cNvPr id="0" name=""/>
        <dsp:cNvSpPr/>
      </dsp:nvSpPr>
      <dsp:spPr>
        <a:xfrm>
          <a:off x="0" y="2847503"/>
          <a:ext cx="6587687" cy="9346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b="1" kern="1200" dirty="0">
              <a:latin typeface="Arial" panose="020B0604020202020204" pitchFamily="34" charset="0"/>
              <a:cs typeface="Arial" panose="020B0604020202020204" pitchFamily="34" charset="0"/>
            </a:rPr>
            <a:t>Contractarea și achitarea serviciilor</a:t>
          </a:r>
          <a:r>
            <a:rPr lang="ro-RO" sz="1600" b="1" kern="1200" dirty="0">
              <a:latin typeface="Arial" panose="020B0604020202020204" pitchFamily="34" charset="0"/>
              <a:cs typeface="Arial" panose="020B0604020202020204" pitchFamily="34" charset="0"/>
            </a:rPr>
            <a:t> (maxim 10 zile lucrătoare) 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847503"/>
        <a:ext cx="6587687" cy="504691"/>
      </dsp:txXfrm>
    </dsp:sp>
    <dsp:sp modelId="{C0E9DDC7-4BFC-466F-B496-792A11371FBE}">
      <dsp:nvSpPr>
        <dsp:cNvPr id="0" name=""/>
        <dsp:cNvSpPr/>
      </dsp:nvSpPr>
      <dsp:spPr>
        <a:xfrm>
          <a:off x="0" y="3333502"/>
          <a:ext cx="3293843" cy="4299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200" b="1" kern="1200" dirty="0">
              <a:latin typeface="Arial" panose="020B0604020202020204" pitchFamily="34" charset="0"/>
              <a:cs typeface="Arial" panose="020B0604020202020204" pitchFamily="34" charset="0"/>
            </a:rPr>
            <a:t>Contract de prestare a serviciilor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333502"/>
        <a:ext cx="3293843" cy="429922"/>
      </dsp:txXfrm>
    </dsp:sp>
    <dsp:sp modelId="{B4296F89-6E72-471B-80E8-4F91B5902F4E}">
      <dsp:nvSpPr>
        <dsp:cNvPr id="0" name=""/>
        <dsp:cNvSpPr/>
      </dsp:nvSpPr>
      <dsp:spPr>
        <a:xfrm>
          <a:off x="3293843" y="3333502"/>
          <a:ext cx="3293843" cy="4299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200" b="1" kern="1200" dirty="0">
              <a:latin typeface="Arial" panose="020B0604020202020204" pitchFamily="34" charset="0"/>
              <a:cs typeface="Arial" panose="020B0604020202020204" pitchFamily="34" charset="0"/>
            </a:rPr>
            <a:t>Achitarea serviciilor de evaluare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3843" y="3333502"/>
        <a:ext cx="3293843" cy="429922"/>
      </dsp:txXfrm>
    </dsp:sp>
    <dsp:sp modelId="{625FDDD0-2C41-4F15-9997-943BA765CF7E}">
      <dsp:nvSpPr>
        <dsp:cNvPr id="0" name=""/>
        <dsp:cNvSpPr/>
      </dsp:nvSpPr>
      <dsp:spPr>
        <a:xfrm rot="10800000">
          <a:off x="0" y="1424085"/>
          <a:ext cx="6587687" cy="143743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o-RO" sz="1600" b="1" kern="1200" dirty="0">
              <a:latin typeface="Arial" panose="020B0604020202020204" pitchFamily="34" charset="0"/>
              <a:cs typeface="Arial" panose="020B0604020202020204" pitchFamily="34" charset="0"/>
            </a:rPr>
            <a:t>Inițierea sau respingerea procedurii de evaluare externă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o-RO" sz="1600" b="1" kern="1200" dirty="0">
              <a:latin typeface="Arial" panose="020B0604020202020204" pitchFamily="34" charset="0"/>
              <a:cs typeface="Arial" panose="020B0604020202020204" pitchFamily="34" charset="0"/>
            </a:rPr>
            <a:t>(maxim 45 zile lucrătoare de la înregistrare)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0" y="1424085"/>
        <a:ext cx="6587687" cy="504540"/>
      </dsp:txXfrm>
    </dsp:sp>
    <dsp:sp modelId="{77CEC94F-2EFD-427A-BE1A-085A60BB0E6A}">
      <dsp:nvSpPr>
        <dsp:cNvPr id="0" name=""/>
        <dsp:cNvSpPr/>
      </dsp:nvSpPr>
      <dsp:spPr>
        <a:xfrm>
          <a:off x="1920" y="1925432"/>
          <a:ext cx="3270701" cy="4361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o-RO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x-none" sz="1200" b="1" kern="1200" dirty="0">
              <a:latin typeface="Arial" panose="020B0604020202020204" pitchFamily="34" charset="0"/>
              <a:cs typeface="Arial" panose="020B0604020202020204" pitchFamily="34" charset="0"/>
            </a:rPr>
            <a:t>Constituirea comisiei de evaluare</a:t>
          </a:r>
          <a:r>
            <a:rPr lang="ro-RO" sz="1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x-none" sz="1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sz="1200" b="1" kern="1200" dirty="0">
              <a:latin typeface="Arial" panose="020B0604020202020204" pitchFamily="34" charset="0"/>
              <a:cs typeface="Arial" panose="020B0604020202020204" pitchFamily="34" charset="0"/>
            </a:rPr>
            <a:t>externă și desemnarea c</a:t>
          </a:r>
          <a:r>
            <a:rPr lang="x-none" sz="1200" b="1" kern="1200" dirty="0">
              <a:latin typeface="Arial" panose="020B0604020202020204" pitchFamily="34" charset="0"/>
              <a:cs typeface="Arial" panose="020B0604020202020204" pitchFamily="34" charset="0"/>
            </a:rPr>
            <a:t>oordonator</a:t>
          </a:r>
          <a:r>
            <a:rPr lang="ro-RO" sz="1200" b="1" kern="1200" dirty="0">
              <a:latin typeface="Arial" panose="020B0604020202020204" pitchFamily="34" charset="0"/>
              <a:cs typeface="Arial" panose="020B0604020202020204" pitchFamily="34" charset="0"/>
            </a:rPr>
            <a:t>ului evaluării</a:t>
          </a:r>
          <a:endParaRPr lang="x-none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x-none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0" y="1925432"/>
        <a:ext cx="3270701" cy="436180"/>
      </dsp:txXfrm>
    </dsp:sp>
    <dsp:sp modelId="{E627C061-96FF-484F-AB3A-DA7A5F6BE3B1}">
      <dsp:nvSpPr>
        <dsp:cNvPr id="0" name=""/>
        <dsp:cNvSpPr/>
      </dsp:nvSpPr>
      <dsp:spPr>
        <a:xfrm>
          <a:off x="3272622" y="1928626"/>
          <a:ext cx="3313143" cy="4297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b="1" kern="1200" dirty="0">
              <a:latin typeface="Arial" panose="020B0604020202020204" pitchFamily="34" charset="0"/>
              <a:cs typeface="Arial" panose="020B0604020202020204" pitchFamily="34" charset="0"/>
            </a:rPr>
            <a:t>Informarea instituției cu privire la componența comisiei de evaluare (5z)</a:t>
          </a:r>
          <a:endParaRPr lang="x-none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2622" y="1928626"/>
        <a:ext cx="3313143" cy="429793"/>
      </dsp:txXfrm>
    </dsp:sp>
    <dsp:sp modelId="{7E512BB5-9FC4-453C-A6DF-782A33A11C18}">
      <dsp:nvSpPr>
        <dsp:cNvPr id="0" name=""/>
        <dsp:cNvSpPr/>
      </dsp:nvSpPr>
      <dsp:spPr>
        <a:xfrm rot="10800000">
          <a:off x="0" y="0"/>
          <a:ext cx="6587687" cy="143743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b="1" kern="1200" dirty="0">
              <a:latin typeface="+mj-lt"/>
            </a:rPr>
            <a:t>Depunerea </a:t>
          </a:r>
          <a:r>
            <a:rPr lang="ro-RO" sz="1600" b="1" kern="1200" dirty="0">
              <a:latin typeface="+mj-lt"/>
            </a:rPr>
            <a:t>cererii și a </a:t>
          </a:r>
          <a:r>
            <a:rPr lang="x-none" sz="1600" b="1" kern="1200" dirty="0">
              <a:latin typeface="+mj-lt"/>
            </a:rPr>
            <a:t>dosarului</a:t>
          </a:r>
          <a:r>
            <a:rPr lang="ro-RO" sz="1600" b="1" kern="1200" dirty="0">
              <a:latin typeface="+mj-lt"/>
            </a:rPr>
            <a:t> de evaluare externă</a:t>
          </a:r>
          <a:endParaRPr lang="en-US" sz="1600" b="1" kern="1200" dirty="0">
            <a:latin typeface="+mj-lt"/>
          </a:endParaRPr>
        </a:p>
      </dsp:txBody>
      <dsp:txXfrm rot="-10800000">
        <a:off x="0" y="0"/>
        <a:ext cx="6587687" cy="504540"/>
      </dsp:txXfrm>
    </dsp:sp>
    <dsp:sp modelId="{1AB90CA7-AC28-4BFD-A4B0-BE527B678E0C}">
      <dsp:nvSpPr>
        <dsp:cNvPr id="0" name=""/>
        <dsp:cNvSpPr/>
      </dsp:nvSpPr>
      <dsp:spPr>
        <a:xfrm>
          <a:off x="0" y="562964"/>
          <a:ext cx="3293843" cy="4297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200" b="1" kern="1200" dirty="0">
              <a:latin typeface="Arial" panose="020B0604020202020204" pitchFamily="34" charset="0"/>
              <a:cs typeface="Arial" panose="020B0604020202020204" pitchFamily="34" charset="0"/>
            </a:rPr>
            <a:t>Examinarea prealabilă</a:t>
          </a:r>
          <a:r>
            <a:rPr lang="ro-RO" sz="1200" b="1" kern="1200" dirty="0">
              <a:latin typeface="Arial" panose="020B0604020202020204" pitchFamily="34" charset="0"/>
              <a:cs typeface="Arial" panose="020B0604020202020204" pitchFamily="34" charset="0"/>
            </a:rPr>
            <a:t> a cererii și a dosarului de evaluare externă (5z)</a:t>
          </a:r>
          <a:endParaRPr lang="x-none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62964"/>
        <a:ext cx="3293843" cy="429793"/>
      </dsp:txXfrm>
    </dsp:sp>
    <dsp:sp modelId="{8AF6F746-A243-475B-8238-27B812E45A4A}">
      <dsp:nvSpPr>
        <dsp:cNvPr id="0" name=""/>
        <dsp:cNvSpPr/>
      </dsp:nvSpPr>
      <dsp:spPr>
        <a:xfrm>
          <a:off x="3293843" y="562964"/>
          <a:ext cx="3293843" cy="4297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200" b="1" kern="1200" dirty="0">
              <a:latin typeface="Arial" panose="020B0604020202020204" pitchFamily="34" charset="0"/>
              <a:cs typeface="Arial" panose="020B0604020202020204" pitchFamily="34" charset="0"/>
            </a:rPr>
            <a:t>Achitarea taxei de examinare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3843" y="562964"/>
        <a:ext cx="3293843" cy="429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273D5-6167-42CE-AE8B-D367127D03CF}">
      <dsp:nvSpPr>
        <dsp:cNvPr id="0" name=""/>
        <dsp:cNvSpPr/>
      </dsp:nvSpPr>
      <dsp:spPr>
        <a:xfrm>
          <a:off x="0" y="2880217"/>
          <a:ext cx="6745380" cy="950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Decizia finală</a:t>
          </a:r>
          <a:endParaRPr lang="en-US" sz="16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2880217"/>
        <a:ext cx="6745380" cy="513510"/>
      </dsp:txXfrm>
    </dsp:sp>
    <dsp:sp modelId="{C0E9DDC7-4BFC-466F-B496-792A11371FBE}">
      <dsp:nvSpPr>
        <dsp:cNvPr id="0" name=""/>
        <dsp:cNvSpPr/>
      </dsp:nvSpPr>
      <dsp:spPr>
        <a:xfrm>
          <a:off x="18065" y="3374779"/>
          <a:ext cx="3496295" cy="4741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o-RO" sz="11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Aprobarea de către </a:t>
          </a:r>
          <a:r>
            <a:rPr lang="x-none" sz="11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</a:t>
          </a:r>
          <a:r>
            <a:rPr lang="ro-RO" sz="11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 a</a:t>
          </a:r>
          <a:r>
            <a:rPr lang="x-none" sz="11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 ANAC</a:t>
          </a:r>
          <a:r>
            <a:rPr lang="ro-RO" sz="11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EC</a:t>
          </a:r>
          <a:r>
            <a:rPr lang="x-none" sz="11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o-RO" sz="11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 d</a:t>
          </a:r>
          <a:r>
            <a:rPr lang="x-none" sz="11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ecizi</a:t>
          </a:r>
          <a:r>
            <a:rPr lang="ro-RO" sz="11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ei privind acreditarea instituției</a:t>
          </a:r>
          <a:r>
            <a:rPr lang="x-none" sz="11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endParaRPr lang="ro-RO" sz="11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o-RO" sz="11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Examinarea contestațiilor</a:t>
          </a:r>
        </a:p>
      </dsp:txBody>
      <dsp:txXfrm>
        <a:off x="18065" y="3374779"/>
        <a:ext cx="3496295" cy="474104"/>
      </dsp:txXfrm>
    </dsp:sp>
    <dsp:sp modelId="{B4296F89-6E72-471B-80E8-4F91B5902F4E}">
      <dsp:nvSpPr>
        <dsp:cNvPr id="0" name=""/>
        <dsp:cNvSpPr/>
      </dsp:nvSpPr>
      <dsp:spPr>
        <a:xfrm>
          <a:off x="3497229" y="3376647"/>
          <a:ext cx="3247866" cy="4722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kern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Emiterea </a:t>
          </a:r>
          <a:r>
            <a:rPr lang="en-US" sz="1200" b="1" kern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Ordinul</a:t>
          </a:r>
          <a:r>
            <a:rPr lang="ro-RO" sz="1200" b="1" kern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ui</a:t>
          </a:r>
          <a:r>
            <a:rPr lang="en-US" sz="1200" b="1" kern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o-RO" sz="1200" b="1" kern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MEC cu privire la acreditarea instituției </a:t>
          </a:r>
          <a:endParaRPr lang="en-US" sz="1200" b="1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497229" y="3376647"/>
        <a:ext cx="3247866" cy="472236"/>
      </dsp:txXfrm>
    </dsp:sp>
    <dsp:sp modelId="{625FDDD0-2C41-4F15-9997-943BA765CF7E}">
      <dsp:nvSpPr>
        <dsp:cNvPr id="0" name=""/>
        <dsp:cNvSpPr/>
      </dsp:nvSpPr>
      <dsp:spPr>
        <a:xfrm rot="10800000">
          <a:off x="0" y="1448969"/>
          <a:ext cx="6745380" cy="146255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Raportul de evaluare externă</a:t>
          </a:r>
          <a:r>
            <a:rPr lang="ro-RO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(REE)</a:t>
          </a:r>
          <a:endParaRPr lang="en-US" sz="16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10800000">
        <a:off x="0" y="1628762"/>
        <a:ext cx="6745380" cy="333563"/>
      </dsp:txXfrm>
    </dsp:sp>
    <dsp:sp modelId="{77CEC94F-2EFD-427A-BE1A-085A60BB0E6A}">
      <dsp:nvSpPr>
        <dsp:cNvPr id="0" name=""/>
        <dsp:cNvSpPr/>
      </dsp:nvSpPr>
      <dsp:spPr>
        <a:xfrm>
          <a:off x="0" y="1962325"/>
          <a:ext cx="3372690" cy="4373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o-RO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Elaborarea raportului de evaluare externă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o-RO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Transmiterea REE instituției</a:t>
          </a:r>
        </a:p>
      </dsp:txBody>
      <dsp:txXfrm>
        <a:off x="0" y="1962325"/>
        <a:ext cx="3372690" cy="437303"/>
      </dsp:txXfrm>
    </dsp:sp>
    <dsp:sp modelId="{E627C061-96FF-484F-AB3A-DA7A5F6BE3B1}">
      <dsp:nvSpPr>
        <dsp:cNvPr id="0" name=""/>
        <dsp:cNvSpPr/>
      </dsp:nvSpPr>
      <dsp:spPr>
        <a:xfrm>
          <a:off x="3372690" y="1962325"/>
          <a:ext cx="3372690" cy="4373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Validarea/nevalidarea rezultatelor evaluării externe de către CPIS</a:t>
          </a:r>
          <a:endParaRPr lang="en-US" sz="12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372690" y="1962325"/>
        <a:ext cx="3372690" cy="437303"/>
      </dsp:txXfrm>
    </dsp:sp>
    <dsp:sp modelId="{7E512BB5-9FC4-453C-A6DF-782A33A11C18}">
      <dsp:nvSpPr>
        <dsp:cNvPr id="0" name=""/>
        <dsp:cNvSpPr/>
      </dsp:nvSpPr>
      <dsp:spPr>
        <a:xfrm rot="10800000">
          <a:off x="0" y="0"/>
          <a:ext cx="6745380" cy="146255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x-none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Evaluarea externă propriu-zisă</a:t>
          </a:r>
          <a:r>
            <a:rPr lang="ro-RO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(maxim 30 zile lucrătoare)</a:t>
          </a:r>
          <a:endParaRPr lang="en-US" sz="16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10800000">
        <a:off x="0" y="179793"/>
        <a:ext cx="6745380" cy="333563"/>
      </dsp:txXfrm>
    </dsp:sp>
    <dsp:sp modelId="{1AB90CA7-AC28-4BFD-A4B0-BE527B678E0C}">
      <dsp:nvSpPr>
        <dsp:cNvPr id="0" name=""/>
        <dsp:cNvSpPr/>
      </dsp:nvSpPr>
      <dsp:spPr>
        <a:xfrm>
          <a:off x="0" y="514036"/>
          <a:ext cx="3372690" cy="4373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Analiza</a:t>
          </a:r>
          <a:r>
            <a:rPr lang="en-US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raportului de autoevaluare</a:t>
          </a:r>
          <a:endParaRPr lang="ro-RO" sz="12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514036"/>
        <a:ext cx="3372690" cy="437303"/>
      </dsp:txXfrm>
    </dsp:sp>
    <dsp:sp modelId="{8AF6F746-A243-475B-8238-27B812E45A4A}">
      <dsp:nvSpPr>
        <dsp:cNvPr id="0" name=""/>
        <dsp:cNvSpPr/>
      </dsp:nvSpPr>
      <dsp:spPr>
        <a:xfrm>
          <a:off x="3372690" y="514036"/>
          <a:ext cx="3372690" cy="4373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Efectuarea v</a:t>
          </a:r>
          <a:r>
            <a:rPr lang="en-US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izit</a:t>
          </a:r>
          <a:r>
            <a:rPr lang="ro-RO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ei</a:t>
          </a:r>
          <a:r>
            <a:rPr lang="en-US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de evaluare</a:t>
          </a:r>
          <a:r>
            <a:rPr lang="ro-RO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(min.3 z) și completarea Fișei vizitei</a:t>
          </a:r>
          <a:endParaRPr lang="x-none" sz="12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372690" y="514036"/>
        <a:ext cx="3372690" cy="437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41706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1089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6459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3435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6756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2479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4403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1698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3886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718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7559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73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3474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6094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718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278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399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522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3104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3391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4550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Standard de acreditare 10. Asigurarea externă a calității în mod ciclic</a:t>
            </a:r>
          </a:p>
        </p:txBody>
      </p:sp>
    </p:spTree>
    <p:extLst>
      <p:ext uri="{BB962C8B-B14F-4D97-AF65-F5344CB8AC3E}">
        <p14:creationId xmlns:p14="http://schemas.microsoft.com/office/powerpoint/2010/main" val="129022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#_Toc209949004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443639" y="1131590"/>
            <a:ext cx="7080689" cy="3024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000" dirty="0">
                <a:latin typeface="+mn-lt"/>
                <a:cs typeface="Times New Roman" panose="02020603050405020304" pitchFamily="18" charset="0"/>
              </a:rPr>
              <a:t>Project acronym: QFORTE</a:t>
            </a:r>
            <a:br>
              <a:rPr lang="en-US" sz="1000" dirty="0">
                <a:latin typeface="+mn-lt"/>
                <a:cs typeface="Times New Roman" panose="02020603050405020304" pitchFamily="18" charset="0"/>
              </a:rPr>
            </a:br>
            <a:r>
              <a:rPr lang="en-GB" sz="1000" dirty="0">
                <a:latin typeface="+mn-lt"/>
                <a:cs typeface="Times New Roman" panose="02020603050405020304" pitchFamily="18" charset="0"/>
              </a:rPr>
              <a:t>Project title: </a:t>
            </a:r>
            <a:r>
              <a:rPr lang="en-US" sz="1000" dirty="0">
                <a:latin typeface="+mn-lt"/>
                <a:cs typeface="Times New Roman" panose="02020603050405020304" pitchFamily="18" charset="0"/>
              </a:rPr>
              <a:t>QFORTE - Enhancement of Quality Assurance in Higher Education System in Moldova (Ref. </a:t>
            </a:r>
            <a:r>
              <a:rPr lang="en-US" sz="1000" dirty="0" err="1">
                <a:latin typeface="+mn-lt"/>
                <a:cs typeface="Times New Roman" panose="02020603050405020304" pitchFamily="18" charset="0"/>
              </a:rPr>
              <a:t>nr</a:t>
            </a:r>
            <a:r>
              <a:rPr lang="en-US" sz="1000" dirty="0">
                <a:latin typeface="+mn-lt"/>
                <a:cs typeface="Times New Roman" panose="02020603050405020304" pitchFamily="18" charset="0"/>
              </a:rPr>
              <a:t>.: 618742</a:t>
            </a:r>
            <a:r>
              <a:rPr lang="en-US" sz="1000" cap="all" dirty="0">
                <a:latin typeface="+mn-lt"/>
                <a:cs typeface="Times New Roman" panose="02020603050405020304" pitchFamily="18" charset="0"/>
              </a:rPr>
              <a:t>-EPP-1-2020-1-MD-EPPKA2-CBHE-SP)</a:t>
            </a:r>
            <a:r>
              <a:rPr lang="ru-RU" sz="100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+mn-lt"/>
                <a:cs typeface="Times New Roman" panose="02020603050405020304" pitchFamily="18" charset="0"/>
              </a:rPr>
            </a:br>
            <a:r>
              <a:rPr lang="en-US" sz="1000" dirty="0">
                <a:latin typeface="+mn-lt"/>
                <a:cs typeface="Times New Roman" panose="02020603050405020304" pitchFamily="18" charset="0"/>
              </a:rPr>
              <a:t/>
            </a:r>
            <a:br>
              <a:rPr lang="en-US" sz="1000" dirty="0">
                <a:latin typeface="+mn-lt"/>
                <a:cs typeface="Times New Roman" panose="02020603050405020304" pitchFamily="18" charset="0"/>
              </a:rPr>
            </a:br>
            <a:r>
              <a:rPr lang="en-US" sz="1000" dirty="0">
                <a:latin typeface="+mn-lt"/>
                <a:cs typeface="Times New Roman" panose="02020603050405020304" pitchFamily="18" charset="0"/>
              </a:rPr>
              <a:t/>
            </a:r>
            <a:br>
              <a:rPr lang="en-US" sz="1000" dirty="0">
                <a:latin typeface="+mn-lt"/>
                <a:cs typeface="Times New Roman" panose="02020603050405020304" pitchFamily="18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Metodologia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și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Ghidul de evaluare externă a instituțiilor de învățământ superior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(ANACEC)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n-US" sz="1200" dirty="0">
                <a:latin typeface="+mn-lt"/>
                <a:cs typeface="Times New Roman" panose="02020603050405020304" pitchFamily="18" charset="0"/>
              </a:rPr>
              <a:t>Country workshop</a:t>
            </a:r>
            <a:br>
              <a:rPr lang="en-US" sz="1200" dirty="0">
                <a:latin typeface="+mn-lt"/>
                <a:cs typeface="Times New Roman" panose="02020603050405020304" pitchFamily="18" charset="0"/>
              </a:rPr>
            </a:br>
            <a:r>
              <a:rPr lang="en-US" sz="1200" dirty="0">
                <a:latin typeface="+mn-lt"/>
                <a:cs typeface="Times New Roman" panose="02020603050405020304" pitchFamily="18" charset="0"/>
              </a:rPr>
              <a:t>30 September, 2021</a:t>
            </a:r>
            <a:endParaRPr sz="12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E29C8704-2B8B-4493-90A5-F14DAE7509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77874"/>
            <a:ext cx="2695575" cy="9758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6702" y="76796"/>
            <a:ext cx="2105418" cy="9834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136711"/>
            <a:ext cx="1080120" cy="885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555526"/>
            <a:ext cx="3851856" cy="576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latin typeface="+mj-lt"/>
              </a:rPr>
              <a:t>Ghidul de evaluare externă</a:t>
            </a:r>
            <a:endParaRPr sz="1600" dirty="0">
              <a:latin typeface="+mj-lt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6">
            <a:extLst>
              <a:ext uri="{FF2B5EF4-FFF2-40B4-BE49-F238E27FC236}">
                <a16:creationId xmlns:a16="http://schemas.microsoft.com/office/drawing/2014/main" id="{E29C8704-2B8B-4493-90A5-F14DAE750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974" y="562243"/>
            <a:ext cx="1656183" cy="479457"/>
          </a:xfrm>
          <a:prstGeom prst="rect">
            <a:avLst/>
          </a:prstGeom>
        </p:spPr>
      </p:pic>
      <p:sp>
        <p:nvSpPr>
          <p:cNvPr id="39" name="Text Box 75">
            <a:extLst>
              <a:ext uri="{FF2B5EF4-FFF2-40B4-BE49-F238E27FC236}">
                <a16:creationId xmlns:a16="http://schemas.microsoft.com/office/drawing/2014/main" id="{D9EC6BB1-C9B6-497B-AC58-E3497CD9438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23198" y="290089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E17560F-467E-4D95-BE0C-7E66C0457EA4}"/>
              </a:ext>
            </a:extLst>
          </p:cNvPr>
          <p:cNvSpPr txBox="1"/>
          <p:nvPr/>
        </p:nvSpPr>
        <p:spPr>
          <a:xfrm>
            <a:off x="318586" y="1318491"/>
            <a:ext cx="85738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/>
              <a:t>Standard de acreditare 1. Politici pentru asigurarea calității (14 pct.)</a:t>
            </a:r>
          </a:p>
          <a:p>
            <a:endParaRPr lang="ro-RO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E4C4303-5CD1-4F2F-94E7-B32B8D288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911596"/>
              </p:ext>
            </p:extLst>
          </p:nvPr>
        </p:nvGraphicFramePr>
        <p:xfrm>
          <a:off x="167389" y="1760657"/>
          <a:ext cx="6904101" cy="3383653"/>
        </p:xfrm>
        <a:graphic>
          <a:graphicData uri="http://schemas.openxmlformats.org/drawingml/2006/table">
            <a:tbl>
              <a:tblPr firstRow="1" firstCol="1" bandRow="1" bandCol="1">
                <a:tableStyleId>{8799B23B-EC83-4686-B30A-512413B5E67A}</a:tableStyleId>
              </a:tblPr>
              <a:tblGrid>
                <a:gridCol w="2193134">
                  <a:extLst>
                    <a:ext uri="{9D8B030D-6E8A-4147-A177-3AD203B41FA5}">
                      <a16:colId xmlns:a16="http://schemas.microsoft.com/office/drawing/2014/main" val="2798219664"/>
                    </a:ext>
                  </a:extLst>
                </a:gridCol>
                <a:gridCol w="4710967">
                  <a:extLst>
                    <a:ext uri="{9D8B030D-6E8A-4147-A177-3AD203B41FA5}">
                      <a16:colId xmlns:a16="http://schemas.microsoft.com/office/drawing/2014/main" val="2529381130"/>
                    </a:ext>
                  </a:extLst>
                </a:gridCol>
              </a:tblGrid>
              <a:tr h="20538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o-RO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Criteriile</a:t>
                      </a:r>
                      <a:endParaRPr lang="ro-RO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2387" marR="42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o-RO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Indicatorii de performanță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ro-RO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2387" marR="42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713026"/>
                  </a:ext>
                </a:extLst>
              </a:tr>
              <a:tr h="352088">
                <a:tc>
                  <a:txBody>
                    <a:bodyPr/>
                    <a:lstStyle/>
                    <a:p>
                      <a:r>
                        <a:rPr lang="ro-RO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1.1. Cadrul juridic de funcționare a instituției</a:t>
                      </a:r>
                      <a:endParaRPr lang="ro-RO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1.1.1. Statutul juridic al instituției </a:t>
                      </a:r>
                      <a:endParaRPr lang="ro-RO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035779"/>
                  </a:ext>
                </a:extLst>
              </a:tr>
              <a:tr h="176044">
                <a:tc rowSpan="3">
                  <a:txBody>
                    <a:bodyPr/>
                    <a:lstStyle/>
                    <a:p>
                      <a:r>
                        <a:rPr lang="ro-RO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1.2. Misiunea, strategia și politicile instituției</a:t>
                      </a:r>
                      <a:endParaRPr lang="ro-RO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1.2.1. Misiunea instituției</a:t>
                      </a:r>
                      <a:endParaRPr lang="ro-RO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298762"/>
                  </a:ext>
                </a:extLst>
              </a:tr>
              <a:tr h="186548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1.2.2. Strategia de dezvoltare a instituției</a:t>
                      </a:r>
                      <a:endParaRPr lang="ro-RO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927885"/>
                  </a:ext>
                </a:extLst>
              </a:tr>
              <a:tr h="220426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1.2.3. Politica de asigurare și îmbunătățire continuă a calității</a:t>
                      </a:r>
                      <a:endParaRPr lang="ro-RO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323346"/>
                  </a:ext>
                </a:extLst>
              </a:tr>
              <a:tr h="195473">
                <a:tc rowSpan="5">
                  <a:txBody>
                    <a:bodyPr/>
                    <a:lstStyle/>
                    <a:p>
                      <a:r>
                        <a:rPr lang="ro-RO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1.3. Organizarea internă a instituției</a:t>
                      </a:r>
                      <a:endParaRPr lang="ro-RO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1.3.1. Eficacitatea organizării interne a instituției</a:t>
                      </a:r>
                      <a:endParaRPr lang="ro-RO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342208"/>
                  </a:ext>
                </a:extLst>
              </a:tr>
              <a:tr h="352088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1.3.2. Reprezentativitatea părților interesate în organele de conducere ale instituției</a:t>
                      </a:r>
                      <a:endParaRPr lang="ro-RO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485682"/>
                  </a:ext>
                </a:extLst>
              </a:tr>
              <a:tr h="352088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1.3.3. Autonomia organizațională, academică, financiară și a resurselor umane</a:t>
                      </a:r>
                      <a:endParaRPr lang="ro-RO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345295"/>
                  </a:ext>
                </a:extLst>
              </a:tr>
              <a:tr h="176044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1.3.4. Organizarea cercetării științifice</a:t>
                      </a:r>
                      <a:endParaRPr lang="ro-RO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125679"/>
                  </a:ext>
                </a:extLst>
              </a:tr>
              <a:tr h="176044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1.3.5. Internaționalizarea  instituțională</a:t>
                      </a:r>
                      <a:endParaRPr lang="ro-RO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813135"/>
                  </a:ext>
                </a:extLst>
              </a:tr>
              <a:tr h="218390">
                <a:tc rowSpan="2">
                  <a:txBody>
                    <a:bodyPr/>
                    <a:lstStyle/>
                    <a:p>
                      <a:pPr marL="0" lvl="1" indent="0">
                        <a:buFont typeface="+mj-lt"/>
                        <a:buNone/>
                        <a:tabLst/>
                      </a:pPr>
                      <a:r>
                        <a:rPr lang="ro-RO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1.4. Managementul intern al calității</a:t>
                      </a:r>
                      <a:endParaRPr lang="ro-RO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1.4.1. Organizarea și eficacitatea sistemului intern de asigurare a calității</a:t>
                      </a:r>
                      <a:endParaRPr lang="ro-RO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941926"/>
                  </a:ext>
                </a:extLst>
              </a:tr>
              <a:tr h="342806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1.4.2. Aplicarea procedurilor interne de asigurare a calității</a:t>
                      </a:r>
                      <a:endParaRPr lang="ro-RO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42387" marR="42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86368"/>
                  </a:ext>
                </a:extLst>
              </a:tr>
            </a:tbl>
          </a:graphicData>
        </a:graphic>
      </p:graphicFrame>
      <p:pic>
        <p:nvPicPr>
          <p:cNvPr id="55" name="Рисунок 24">
            <a:extLst>
              <a:ext uri="{FF2B5EF4-FFF2-40B4-BE49-F238E27FC236}">
                <a16:creationId xmlns:a16="http://schemas.microsoft.com/office/drawing/2014/main" id="{3E5AF1E5-86A8-4F34-8215-0F73E0F2A7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 t="24858" r="17355" b="19752"/>
          <a:stretch/>
        </p:blipFill>
        <p:spPr>
          <a:xfrm>
            <a:off x="7071490" y="599496"/>
            <a:ext cx="1093019" cy="638643"/>
          </a:xfrm>
          <a:prstGeom prst="rect">
            <a:avLst/>
          </a:prstGeom>
        </p:spPr>
      </p:pic>
      <p:pic>
        <p:nvPicPr>
          <p:cNvPr id="56" name="Рисунок 2">
            <a:extLst>
              <a:ext uri="{FF2B5EF4-FFF2-40B4-BE49-F238E27FC236}">
                <a16:creationId xmlns:a16="http://schemas.microsoft.com/office/drawing/2014/main" id="{7A603154-EA77-46E2-9804-1E413C4E7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093" y="705719"/>
            <a:ext cx="485020" cy="42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4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555526"/>
            <a:ext cx="3851856" cy="576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latin typeface="+mj-lt"/>
              </a:rPr>
              <a:t>Ghidul de evaluare externă</a:t>
            </a:r>
            <a:endParaRPr sz="1600" dirty="0">
              <a:latin typeface="+mj-lt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6">
            <a:extLst>
              <a:ext uri="{FF2B5EF4-FFF2-40B4-BE49-F238E27FC236}">
                <a16:creationId xmlns:a16="http://schemas.microsoft.com/office/drawing/2014/main" id="{E29C8704-2B8B-4493-90A5-F14DAE750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974" y="562243"/>
            <a:ext cx="1656183" cy="479457"/>
          </a:xfrm>
          <a:prstGeom prst="rect">
            <a:avLst/>
          </a:prstGeom>
        </p:spPr>
      </p:pic>
      <p:sp>
        <p:nvSpPr>
          <p:cNvPr id="39" name="Text Box 75">
            <a:extLst>
              <a:ext uri="{FF2B5EF4-FFF2-40B4-BE49-F238E27FC236}">
                <a16:creationId xmlns:a16="http://schemas.microsoft.com/office/drawing/2014/main" id="{D9EC6BB1-C9B6-497B-AC58-E3497CD9438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23198" y="290089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E17560F-467E-4D95-BE0C-7E66C0457EA4}"/>
              </a:ext>
            </a:extLst>
          </p:cNvPr>
          <p:cNvSpPr txBox="1"/>
          <p:nvPr/>
        </p:nvSpPr>
        <p:spPr>
          <a:xfrm>
            <a:off x="318587" y="1318491"/>
            <a:ext cx="7299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o-RO" b="1" dirty="0"/>
          </a:p>
          <a:p>
            <a:r>
              <a:rPr lang="ro-RO" b="1" dirty="0"/>
              <a:t>Standard de acreditare 2. Proiectarea și aprobarea programelor (4 pct.)</a:t>
            </a:r>
          </a:p>
        </p:txBody>
      </p:sp>
      <p:pic>
        <p:nvPicPr>
          <p:cNvPr id="55" name="Рисунок 24">
            <a:extLst>
              <a:ext uri="{FF2B5EF4-FFF2-40B4-BE49-F238E27FC236}">
                <a16:creationId xmlns:a16="http://schemas.microsoft.com/office/drawing/2014/main" id="{3E5AF1E5-86A8-4F34-8215-0F73E0F2A7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 t="24858" r="17355" b="19752"/>
          <a:stretch/>
        </p:blipFill>
        <p:spPr>
          <a:xfrm>
            <a:off x="7071490" y="599496"/>
            <a:ext cx="1093019" cy="638643"/>
          </a:xfrm>
          <a:prstGeom prst="rect">
            <a:avLst/>
          </a:prstGeom>
        </p:spPr>
      </p:pic>
      <p:pic>
        <p:nvPicPr>
          <p:cNvPr id="56" name="Рисунок 2">
            <a:extLst>
              <a:ext uri="{FF2B5EF4-FFF2-40B4-BE49-F238E27FC236}">
                <a16:creationId xmlns:a16="http://schemas.microsoft.com/office/drawing/2014/main" id="{7A603154-EA77-46E2-9804-1E413C4E7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093" y="705719"/>
            <a:ext cx="485020" cy="42587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E9F4BA-A120-4803-A142-4D07DD9F7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301887"/>
              </p:ext>
            </p:extLst>
          </p:nvPr>
        </p:nvGraphicFramePr>
        <p:xfrm>
          <a:off x="358733" y="1923678"/>
          <a:ext cx="6712757" cy="1769393"/>
        </p:xfrm>
        <a:graphic>
          <a:graphicData uri="http://schemas.openxmlformats.org/drawingml/2006/table">
            <a:tbl>
              <a:tblPr firstRow="1" firstCol="1" bandRow="1" bandCol="1">
                <a:tableStyleId>{ED083AE6-46FA-4A59-8FB0-9F97EB10719F}</a:tableStyleId>
              </a:tblPr>
              <a:tblGrid>
                <a:gridCol w="2845115">
                  <a:extLst>
                    <a:ext uri="{9D8B030D-6E8A-4147-A177-3AD203B41FA5}">
                      <a16:colId xmlns:a16="http://schemas.microsoft.com/office/drawing/2014/main" val="2037031117"/>
                    </a:ext>
                  </a:extLst>
                </a:gridCol>
                <a:gridCol w="3867642">
                  <a:extLst>
                    <a:ext uri="{9D8B030D-6E8A-4147-A177-3AD203B41FA5}">
                      <a16:colId xmlns:a16="http://schemas.microsoft.com/office/drawing/2014/main" val="3623363477"/>
                    </a:ext>
                  </a:extLst>
                </a:gridCol>
              </a:tblGrid>
              <a:tr h="374636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o-RO" sz="1400" b="1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Criteriile</a:t>
                      </a:r>
                      <a:endParaRPr lang="ro-RO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o-RO" sz="1400" b="1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Indicatorii de performanță</a:t>
                      </a:r>
                      <a:endParaRPr lang="ro-RO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328046"/>
                  </a:ext>
                </a:extLst>
              </a:tr>
              <a:tr h="633476">
                <a:tc rowSpan="2"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o-RO" sz="1200" b="1" u="none" strike="noStrike" cap="none" dirty="0">
                        <a:solidFill>
                          <a:schemeClr val="tx1"/>
                        </a:solidFill>
                        <a:effectLst/>
                        <a:sym typeface="Arial"/>
                      </a:endParaRPr>
                    </a:p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o-RO" sz="1200" b="1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2.1. Realizarea programelor de studii</a:t>
                      </a:r>
                      <a:endParaRPr lang="ro-RO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o-RO" sz="1200" b="1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2.1.1. Cadrul general de proiectare al programelor de studii</a:t>
                      </a:r>
                      <a:endParaRPr lang="ro-RO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42333"/>
                  </a:ext>
                </a:extLst>
              </a:tr>
              <a:tr h="761281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o-RO" sz="1200" b="1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2.1.2. Structura programelor de studii</a:t>
                      </a:r>
                      <a:endParaRPr lang="ro-RO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588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45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555526"/>
            <a:ext cx="3851856" cy="576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latin typeface="+mj-lt"/>
              </a:rPr>
              <a:t>Ghidul de evaluare externă</a:t>
            </a:r>
            <a:endParaRPr sz="1600" dirty="0">
              <a:latin typeface="+mj-lt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6">
            <a:extLst>
              <a:ext uri="{FF2B5EF4-FFF2-40B4-BE49-F238E27FC236}">
                <a16:creationId xmlns:a16="http://schemas.microsoft.com/office/drawing/2014/main" id="{E29C8704-2B8B-4493-90A5-F14DAE750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974" y="562243"/>
            <a:ext cx="1656183" cy="479457"/>
          </a:xfrm>
          <a:prstGeom prst="rect">
            <a:avLst/>
          </a:prstGeom>
        </p:spPr>
      </p:pic>
      <p:sp>
        <p:nvSpPr>
          <p:cNvPr id="39" name="Text Box 75">
            <a:extLst>
              <a:ext uri="{FF2B5EF4-FFF2-40B4-BE49-F238E27FC236}">
                <a16:creationId xmlns:a16="http://schemas.microsoft.com/office/drawing/2014/main" id="{D9EC6BB1-C9B6-497B-AC58-E3497CD9438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23198" y="290089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E17560F-467E-4D95-BE0C-7E66C0457EA4}"/>
              </a:ext>
            </a:extLst>
          </p:cNvPr>
          <p:cNvSpPr txBox="1"/>
          <p:nvPr/>
        </p:nvSpPr>
        <p:spPr>
          <a:xfrm>
            <a:off x="318586" y="1318491"/>
            <a:ext cx="74937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o-RO" b="1" dirty="0"/>
          </a:p>
          <a:p>
            <a:r>
              <a:rPr lang="ro-RO" b="1" dirty="0"/>
              <a:t>Standard de acreditare 3. </a:t>
            </a:r>
            <a:r>
              <a:rPr lang="it-IT" b="1" dirty="0"/>
              <a:t>Învățarea, predarea și evaluarea centrate pe student</a:t>
            </a:r>
            <a:r>
              <a:rPr lang="ro-RO" b="1" dirty="0"/>
              <a:t> (9 </a:t>
            </a:r>
            <a:r>
              <a:rPr lang="ro-RO" b="1" dirty="0" err="1"/>
              <a:t>pct</a:t>
            </a:r>
            <a:r>
              <a:rPr lang="ro-RO" b="1" dirty="0"/>
              <a:t>)</a:t>
            </a:r>
          </a:p>
        </p:txBody>
      </p:sp>
      <p:pic>
        <p:nvPicPr>
          <p:cNvPr id="55" name="Рисунок 24">
            <a:extLst>
              <a:ext uri="{FF2B5EF4-FFF2-40B4-BE49-F238E27FC236}">
                <a16:creationId xmlns:a16="http://schemas.microsoft.com/office/drawing/2014/main" id="{3E5AF1E5-86A8-4F34-8215-0F73E0F2A7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 t="24858" r="17355" b="19752"/>
          <a:stretch/>
        </p:blipFill>
        <p:spPr>
          <a:xfrm>
            <a:off x="7071490" y="599496"/>
            <a:ext cx="1093019" cy="638643"/>
          </a:xfrm>
          <a:prstGeom prst="rect">
            <a:avLst/>
          </a:prstGeom>
        </p:spPr>
      </p:pic>
      <p:pic>
        <p:nvPicPr>
          <p:cNvPr id="56" name="Рисунок 2">
            <a:extLst>
              <a:ext uri="{FF2B5EF4-FFF2-40B4-BE49-F238E27FC236}">
                <a16:creationId xmlns:a16="http://schemas.microsoft.com/office/drawing/2014/main" id="{7A603154-EA77-46E2-9804-1E413C4E7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093" y="705719"/>
            <a:ext cx="485020" cy="42587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99EE1A-ADD3-4D7A-92EA-9BE7C21DE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652696"/>
              </p:ext>
            </p:extLst>
          </p:nvPr>
        </p:nvGraphicFramePr>
        <p:xfrm>
          <a:off x="435752" y="2028612"/>
          <a:ext cx="6800544" cy="2931114"/>
        </p:xfrm>
        <a:graphic>
          <a:graphicData uri="http://schemas.openxmlformats.org/drawingml/2006/table">
            <a:tbl>
              <a:tblPr firstRow="1" firstCol="1" bandRow="1" bandCol="1">
                <a:tableStyleId>{775DCB02-9BB8-47FD-8907-85C794F793BA}</a:tableStyleId>
              </a:tblPr>
              <a:tblGrid>
                <a:gridCol w="2098881">
                  <a:extLst>
                    <a:ext uri="{9D8B030D-6E8A-4147-A177-3AD203B41FA5}">
                      <a16:colId xmlns:a16="http://schemas.microsoft.com/office/drawing/2014/main" val="2640115093"/>
                    </a:ext>
                  </a:extLst>
                </a:gridCol>
                <a:gridCol w="4701663">
                  <a:extLst>
                    <a:ext uri="{9D8B030D-6E8A-4147-A177-3AD203B41FA5}">
                      <a16:colId xmlns:a16="http://schemas.microsoft.com/office/drawing/2014/main" val="3073176170"/>
                    </a:ext>
                  </a:extLst>
                </a:gridCol>
              </a:tblGrid>
              <a:tr h="225847"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</a:rPr>
                        <a:t>Criteriile</a:t>
                      </a:r>
                      <a:endParaRPr lang="ro-RO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99" marR="494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</a:rPr>
                        <a:t>Indicatorii de performanță</a:t>
                      </a:r>
                      <a:endParaRPr lang="ro-RO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99" marR="494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95587"/>
                  </a:ext>
                </a:extLst>
              </a:tr>
              <a:tr h="368869">
                <a:tc rowSpan="3"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3.1. Procesul de predare-</a:t>
                      </a:r>
                      <a:r>
                        <a:rPr lang="ro-RO" sz="1200" b="1" dirty="0" err="1">
                          <a:solidFill>
                            <a:srgbClr val="000000"/>
                          </a:solidFill>
                          <a:effectLst/>
                        </a:rPr>
                        <a:t>învăţare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3.1.1. Formele de organizare a procesului de predare-</a:t>
                      </a:r>
                      <a:r>
                        <a:rPr lang="ro-RO" sz="1200" b="1" dirty="0" err="1">
                          <a:solidFill>
                            <a:srgbClr val="000000"/>
                          </a:solidFill>
                          <a:effectLst/>
                        </a:rPr>
                        <a:t>învăţare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338956"/>
                  </a:ext>
                </a:extLst>
              </a:tr>
              <a:tr h="369097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3.1.2. Centrarea pe </a:t>
                      </a:r>
                      <a:r>
                        <a:rPr lang="ro-RO" sz="1200" b="1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student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 a metodelor de predare-</a:t>
                      </a:r>
                      <a:r>
                        <a:rPr lang="ro-RO" sz="1200" b="1" dirty="0" err="1">
                          <a:solidFill>
                            <a:srgbClr val="000000"/>
                          </a:solidFill>
                          <a:effectLst/>
                        </a:rPr>
                        <a:t>învăţare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074523"/>
                  </a:ext>
                </a:extLst>
              </a:tr>
              <a:tr h="491825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3.1.3. Utilizarea instrumentelor TIC în procesul de predare-</a:t>
                      </a:r>
                      <a:r>
                        <a:rPr lang="ro-RO" sz="1200" b="1" dirty="0" err="1">
                          <a:solidFill>
                            <a:srgbClr val="000000"/>
                          </a:solidFill>
                          <a:effectLst/>
                        </a:rPr>
                        <a:t>învăţare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-evaluare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272819"/>
                  </a:ext>
                </a:extLst>
              </a:tr>
              <a:tr h="368869">
                <a:tc rowSpan="4"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3.2. Evaluarea rezultatelor</a:t>
                      </a:r>
                    </a:p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academice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3.2.1. Cadrul normativ-reglator privind  evaluarea rezultatelor academice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608479"/>
                  </a:ext>
                </a:extLst>
              </a:tr>
              <a:tr h="491825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3.2.2. Organizarea procesului de evaluare a rezultatelor academice pe parcursul studiilor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532515"/>
                  </a:ext>
                </a:extLst>
              </a:tr>
              <a:tr h="368869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3.2.3. Organizarea procesului de evaluare a stagiilor de practică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910642"/>
                  </a:ext>
                </a:extLst>
              </a:tr>
              <a:tr h="245913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3.2.4. Organizarea procesului de evaluare finală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566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04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555526"/>
            <a:ext cx="3851856" cy="576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latin typeface="+mj-lt"/>
              </a:rPr>
              <a:t>Ghidul de evaluare externă</a:t>
            </a:r>
            <a:endParaRPr sz="1600" dirty="0">
              <a:latin typeface="+mj-lt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6">
            <a:extLst>
              <a:ext uri="{FF2B5EF4-FFF2-40B4-BE49-F238E27FC236}">
                <a16:creationId xmlns:a16="http://schemas.microsoft.com/office/drawing/2014/main" id="{E29C8704-2B8B-4493-90A5-F14DAE750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974" y="562243"/>
            <a:ext cx="1656183" cy="479457"/>
          </a:xfrm>
          <a:prstGeom prst="rect">
            <a:avLst/>
          </a:prstGeom>
        </p:spPr>
      </p:pic>
      <p:sp>
        <p:nvSpPr>
          <p:cNvPr id="39" name="Text Box 75">
            <a:extLst>
              <a:ext uri="{FF2B5EF4-FFF2-40B4-BE49-F238E27FC236}">
                <a16:creationId xmlns:a16="http://schemas.microsoft.com/office/drawing/2014/main" id="{D9EC6BB1-C9B6-497B-AC58-E3497CD9438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23198" y="290089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E17560F-467E-4D95-BE0C-7E66C0457EA4}"/>
              </a:ext>
            </a:extLst>
          </p:cNvPr>
          <p:cNvSpPr txBox="1"/>
          <p:nvPr/>
        </p:nvSpPr>
        <p:spPr>
          <a:xfrm>
            <a:off x="318587" y="1318491"/>
            <a:ext cx="72994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o-RO" b="1" dirty="0"/>
          </a:p>
          <a:p>
            <a:r>
              <a:rPr lang="ro-RO" b="1" dirty="0"/>
              <a:t>Standard de acreditare 4. </a:t>
            </a:r>
            <a:r>
              <a:rPr lang="pt-BR" b="1" dirty="0"/>
              <a:t>Admiterea, evoluția, recunoașterea și dobîndirea de certificări de către student</a:t>
            </a:r>
            <a:r>
              <a:rPr lang="ro-RO" b="1" dirty="0"/>
              <a:t> (9 pct.)</a:t>
            </a:r>
          </a:p>
        </p:txBody>
      </p:sp>
      <p:pic>
        <p:nvPicPr>
          <p:cNvPr id="55" name="Рисунок 24">
            <a:extLst>
              <a:ext uri="{FF2B5EF4-FFF2-40B4-BE49-F238E27FC236}">
                <a16:creationId xmlns:a16="http://schemas.microsoft.com/office/drawing/2014/main" id="{3E5AF1E5-86A8-4F34-8215-0F73E0F2A7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 t="24858" r="17355" b="19752"/>
          <a:stretch/>
        </p:blipFill>
        <p:spPr>
          <a:xfrm>
            <a:off x="7071490" y="599496"/>
            <a:ext cx="1093019" cy="638643"/>
          </a:xfrm>
          <a:prstGeom prst="rect">
            <a:avLst/>
          </a:prstGeom>
        </p:spPr>
      </p:pic>
      <p:pic>
        <p:nvPicPr>
          <p:cNvPr id="56" name="Рисунок 2">
            <a:extLst>
              <a:ext uri="{FF2B5EF4-FFF2-40B4-BE49-F238E27FC236}">
                <a16:creationId xmlns:a16="http://schemas.microsoft.com/office/drawing/2014/main" id="{7A603154-EA77-46E2-9804-1E413C4E7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093" y="705719"/>
            <a:ext cx="485020" cy="42587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9480DDA-5BF5-4D25-8DAF-7D018DFB1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045678"/>
              </p:ext>
            </p:extLst>
          </p:nvPr>
        </p:nvGraphicFramePr>
        <p:xfrm>
          <a:off x="380648" y="2209036"/>
          <a:ext cx="6690841" cy="2262950"/>
        </p:xfrm>
        <a:graphic>
          <a:graphicData uri="http://schemas.openxmlformats.org/drawingml/2006/table">
            <a:tbl>
              <a:tblPr firstRow="1" firstCol="1" bandRow="1" bandCol="1">
                <a:tableStyleId>{775DCB02-9BB8-47FD-8907-85C794F793BA}</a:tableStyleId>
              </a:tblPr>
              <a:tblGrid>
                <a:gridCol w="2967216">
                  <a:extLst>
                    <a:ext uri="{9D8B030D-6E8A-4147-A177-3AD203B41FA5}">
                      <a16:colId xmlns:a16="http://schemas.microsoft.com/office/drawing/2014/main" val="63235618"/>
                    </a:ext>
                  </a:extLst>
                </a:gridCol>
                <a:gridCol w="3723625">
                  <a:extLst>
                    <a:ext uri="{9D8B030D-6E8A-4147-A177-3AD203B41FA5}">
                      <a16:colId xmlns:a16="http://schemas.microsoft.com/office/drawing/2014/main" val="2135608521"/>
                    </a:ext>
                  </a:extLst>
                </a:gridCol>
              </a:tblGrid>
              <a:tr h="249369"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</a:rPr>
                        <a:t>Criteriile</a:t>
                      </a:r>
                      <a:endParaRPr lang="ro-RO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</a:rPr>
                        <a:t>Indicatorii de performanță</a:t>
                      </a:r>
                    </a:p>
                    <a:p>
                      <a:pPr algn="ctr"/>
                      <a:endParaRPr lang="ro-RO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637987"/>
                  </a:ext>
                </a:extLst>
              </a:tr>
              <a:tr h="296034">
                <a:tc rowSpan="2">
                  <a:txBody>
                    <a:bodyPr/>
                    <a:lstStyle/>
                    <a:p>
                      <a:r>
                        <a:rPr lang="ro-RO" sz="1200" dirty="0">
                          <a:solidFill>
                            <a:srgbClr val="000000"/>
                          </a:solidFill>
                          <a:effectLst/>
                        </a:rPr>
                        <a:t>4.1. Admiterea studenților</a:t>
                      </a:r>
                      <a:endParaRPr lang="ro-R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 u="none" dirty="0">
                          <a:solidFill>
                            <a:srgbClr val="000000"/>
                          </a:solidFill>
                          <a:effectLst/>
                        </a:rPr>
                        <a:t>4.</a:t>
                      </a:r>
                      <a:r>
                        <a:rPr lang="ro-RO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1.1. Recrutarea și admiterea studenților </a:t>
                      </a:r>
                      <a:endParaRPr lang="ro-RO" sz="1200" b="1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545459"/>
                  </a:ext>
                </a:extLst>
              </a:tr>
              <a:tr h="229343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4.1.2. Accesul grupurilor dezavantajate la studii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198224"/>
                  </a:ext>
                </a:extLst>
              </a:tr>
              <a:tr h="249369">
                <a:tc rowSpan="3">
                  <a:txBody>
                    <a:bodyPr/>
                    <a:lstStyle/>
                    <a:p>
                      <a:r>
                        <a:rPr lang="ro-RO" sz="1200" dirty="0">
                          <a:solidFill>
                            <a:srgbClr val="000000"/>
                          </a:solidFill>
                          <a:effectLst/>
                        </a:rPr>
                        <a:t>4.2. Progresul studenților</a:t>
                      </a:r>
                      <a:endParaRPr lang="ro-R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4.2.1. Frecvența studenților 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133334"/>
                  </a:ext>
                </a:extLst>
              </a:tr>
              <a:tr h="313376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4.2.2. Promovabilitatea studenților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564677"/>
                  </a:ext>
                </a:extLst>
              </a:tr>
              <a:tr h="249369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4.2.3. Mobilitatea academică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836578"/>
                  </a:ext>
                </a:extLst>
              </a:tr>
              <a:tr h="498739">
                <a:tc>
                  <a:txBody>
                    <a:bodyPr/>
                    <a:lstStyle/>
                    <a:p>
                      <a:r>
                        <a:rPr lang="ro-RO" sz="1200" dirty="0">
                          <a:solidFill>
                            <a:srgbClr val="000000"/>
                          </a:solidFill>
                          <a:effectLst/>
                        </a:rPr>
                        <a:t>4.3.  Recunoașterea </a:t>
                      </a:r>
                      <a:r>
                        <a:rPr lang="ro-RO" sz="1200">
                          <a:solidFill>
                            <a:srgbClr val="000000"/>
                          </a:solidFill>
                          <a:effectLst/>
                        </a:rPr>
                        <a:t>și dobândirea </a:t>
                      </a:r>
                      <a:r>
                        <a:rPr lang="ro-RO" sz="1200" dirty="0">
                          <a:solidFill>
                            <a:srgbClr val="000000"/>
                          </a:solidFill>
                          <a:effectLst/>
                        </a:rPr>
                        <a:t>de certificări</a:t>
                      </a:r>
                      <a:endParaRPr lang="ro-R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4.</a:t>
                      </a:r>
                      <a:r>
                        <a:rPr lang="ro-RO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3.1. Conferirea titlului și eliberarea diplomei 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359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19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555526"/>
            <a:ext cx="3851856" cy="576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latin typeface="+mj-lt"/>
              </a:rPr>
              <a:t>Ghidul de evaluare externă</a:t>
            </a:r>
            <a:endParaRPr sz="1600" dirty="0">
              <a:latin typeface="+mj-lt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6">
            <a:extLst>
              <a:ext uri="{FF2B5EF4-FFF2-40B4-BE49-F238E27FC236}">
                <a16:creationId xmlns:a16="http://schemas.microsoft.com/office/drawing/2014/main" id="{E29C8704-2B8B-4493-90A5-F14DAE750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974" y="562243"/>
            <a:ext cx="1656183" cy="479457"/>
          </a:xfrm>
          <a:prstGeom prst="rect">
            <a:avLst/>
          </a:prstGeom>
        </p:spPr>
      </p:pic>
      <p:sp>
        <p:nvSpPr>
          <p:cNvPr id="39" name="Text Box 75">
            <a:extLst>
              <a:ext uri="{FF2B5EF4-FFF2-40B4-BE49-F238E27FC236}">
                <a16:creationId xmlns:a16="http://schemas.microsoft.com/office/drawing/2014/main" id="{D9EC6BB1-C9B6-497B-AC58-E3497CD9438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23198" y="290089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E17560F-467E-4D95-BE0C-7E66C0457EA4}"/>
              </a:ext>
            </a:extLst>
          </p:cNvPr>
          <p:cNvSpPr txBox="1"/>
          <p:nvPr/>
        </p:nvSpPr>
        <p:spPr>
          <a:xfrm>
            <a:off x="318587" y="1318491"/>
            <a:ext cx="7299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o-RO" b="1" dirty="0"/>
          </a:p>
          <a:p>
            <a:r>
              <a:rPr lang="ro-RO" b="1" dirty="0"/>
              <a:t>Standard de acreditare 5. </a:t>
            </a:r>
            <a:r>
              <a:rPr lang="pt-BR" b="1" dirty="0"/>
              <a:t>Personalul academic</a:t>
            </a:r>
            <a:r>
              <a:rPr lang="ro-RO" b="1" dirty="0"/>
              <a:t> (19 pct.)</a:t>
            </a:r>
          </a:p>
        </p:txBody>
      </p:sp>
      <p:pic>
        <p:nvPicPr>
          <p:cNvPr id="55" name="Рисунок 24">
            <a:extLst>
              <a:ext uri="{FF2B5EF4-FFF2-40B4-BE49-F238E27FC236}">
                <a16:creationId xmlns:a16="http://schemas.microsoft.com/office/drawing/2014/main" id="{3E5AF1E5-86A8-4F34-8215-0F73E0F2A7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 t="24858" r="17355" b="19752"/>
          <a:stretch/>
        </p:blipFill>
        <p:spPr>
          <a:xfrm>
            <a:off x="7071490" y="599496"/>
            <a:ext cx="1093019" cy="638643"/>
          </a:xfrm>
          <a:prstGeom prst="rect">
            <a:avLst/>
          </a:prstGeom>
        </p:spPr>
      </p:pic>
      <p:pic>
        <p:nvPicPr>
          <p:cNvPr id="56" name="Рисунок 2">
            <a:extLst>
              <a:ext uri="{FF2B5EF4-FFF2-40B4-BE49-F238E27FC236}">
                <a16:creationId xmlns:a16="http://schemas.microsoft.com/office/drawing/2014/main" id="{7A603154-EA77-46E2-9804-1E413C4E7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093" y="705719"/>
            <a:ext cx="485020" cy="42587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80B28A4-3BCF-4045-9105-031BA3B4F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172355"/>
              </p:ext>
            </p:extLst>
          </p:nvPr>
        </p:nvGraphicFramePr>
        <p:xfrm>
          <a:off x="293682" y="1890897"/>
          <a:ext cx="6726589" cy="3183289"/>
        </p:xfrm>
        <a:graphic>
          <a:graphicData uri="http://schemas.openxmlformats.org/drawingml/2006/table">
            <a:tbl>
              <a:tblPr firstRow="1" firstCol="1" bandRow="1" bandCol="1">
                <a:tableStyleId>{775DCB02-9BB8-47FD-8907-85C794F793BA}</a:tableStyleId>
              </a:tblPr>
              <a:tblGrid>
                <a:gridCol w="2532334">
                  <a:extLst>
                    <a:ext uri="{9D8B030D-6E8A-4147-A177-3AD203B41FA5}">
                      <a16:colId xmlns:a16="http://schemas.microsoft.com/office/drawing/2014/main" val="2052030582"/>
                    </a:ext>
                  </a:extLst>
                </a:gridCol>
                <a:gridCol w="4194255">
                  <a:extLst>
                    <a:ext uri="{9D8B030D-6E8A-4147-A177-3AD203B41FA5}">
                      <a16:colId xmlns:a16="http://schemas.microsoft.com/office/drawing/2014/main" val="3542607525"/>
                    </a:ext>
                  </a:extLst>
                </a:gridCol>
              </a:tblGrid>
              <a:tr h="384985"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</a:rPr>
                        <a:t>Criteriile</a:t>
                      </a:r>
                      <a:endParaRPr lang="ro-RO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84810" algn="l"/>
                        </a:tabLs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</a:rPr>
                        <a:t>Indicatorii de performanță</a:t>
                      </a:r>
                    </a:p>
                    <a:p>
                      <a:pPr algn="ctr">
                        <a:tabLst>
                          <a:tab pos="384810" algn="l"/>
                        </a:tabLst>
                      </a:pPr>
                      <a:endParaRPr lang="ro-RO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79264"/>
                  </a:ext>
                </a:extLst>
              </a:tr>
              <a:tr h="329987">
                <a:tc rowSpan="3"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5.1. Recrutarea </a:t>
                      </a:r>
                      <a:r>
                        <a:rPr lang="ro-RO" sz="1200" b="1" dirty="0" err="1">
                          <a:solidFill>
                            <a:srgbClr val="000000"/>
                          </a:solidFill>
                          <a:effectLst/>
                        </a:rPr>
                        <a:t>şi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 administrarea personalului academic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84810" algn="l"/>
                        </a:tabLs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5.1.1.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o-RO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Planificarea, recrutarea </a:t>
                      </a:r>
                      <a:r>
                        <a:rPr lang="ro-RO" sz="12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şi</a:t>
                      </a:r>
                      <a:r>
                        <a:rPr lang="ro-RO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administrarea personalului academic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hlinkClick r:id="rId6" action="ppaction://hlinkfile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855978"/>
                  </a:ext>
                </a:extLst>
              </a:tr>
              <a:tr h="329987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5.1.2. </a:t>
                      </a:r>
                      <a:r>
                        <a:rPr lang="ro-RO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Calificarea profesională  a personalului academic 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039421"/>
                  </a:ext>
                </a:extLst>
              </a:tr>
              <a:tr h="201625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5.1.3. Evaluarea personalului academic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864558"/>
                  </a:ext>
                </a:extLst>
              </a:tr>
              <a:tr h="403248">
                <a:tc rowSpan="2"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5.2. Dezvoltarea personalului academic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5.2.1. Strategii/politici/măsuri de dezvoltare a personalului academic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826616"/>
                  </a:ext>
                </a:extLst>
              </a:tr>
              <a:tr h="403248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5.2.2. Planificarea și realizarea activității metodice a personalului academic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435920"/>
                  </a:ext>
                </a:extLst>
              </a:tr>
              <a:tr h="504061">
                <a:tc rowSpan="2">
                  <a:txBody>
                    <a:bodyPr/>
                    <a:lstStyle/>
                    <a:p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</a:rPr>
                        <a:t>5.3. Activitatea de cercetare științifică și inovare a personalului academic</a:t>
                      </a:r>
                      <a:endParaRPr lang="ro-RO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5.3.1. Planificarea și susținerea activității de cercetare științifică și inovare a personalului academic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705750"/>
                  </a:ext>
                </a:extLst>
              </a:tr>
              <a:tr h="504061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5.3.2. Realizarea, monitorizarea și valorificarea activității de cercetare științifică și inovare a personalului academic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05" marR="43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82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06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555526"/>
            <a:ext cx="3851856" cy="576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latin typeface="+mj-lt"/>
              </a:rPr>
              <a:t>Ghidul de evaluare externă</a:t>
            </a:r>
            <a:endParaRPr sz="1600" dirty="0">
              <a:latin typeface="+mj-lt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6">
            <a:extLst>
              <a:ext uri="{FF2B5EF4-FFF2-40B4-BE49-F238E27FC236}">
                <a16:creationId xmlns:a16="http://schemas.microsoft.com/office/drawing/2014/main" id="{E29C8704-2B8B-4493-90A5-F14DAE750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974" y="562243"/>
            <a:ext cx="1656183" cy="479457"/>
          </a:xfrm>
          <a:prstGeom prst="rect">
            <a:avLst/>
          </a:prstGeom>
        </p:spPr>
      </p:pic>
      <p:sp>
        <p:nvSpPr>
          <p:cNvPr id="39" name="Text Box 75">
            <a:extLst>
              <a:ext uri="{FF2B5EF4-FFF2-40B4-BE49-F238E27FC236}">
                <a16:creationId xmlns:a16="http://schemas.microsoft.com/office/drawing/2014/main" id="{D9EC6BB1-C9B6-497B-AC58-E3497CD9438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23198" y="290089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E17560F-467E-4D95-BE0C-7E66C0457EA4}"/>
              </a:ext>
            </a:extLst>
          </p:cNvPr>
          <p:cNvSpPr txBox="1"/>
          <p:nvPr/>
        </p:nvSpPr>
        <p:spPr>
          <a:xfrm>
            <a:off x="338887" y="1110068"/>
            <a:ext cx="7299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o-RO" b="1" dirty="0"/>
          </a:p>
          <a:p>
            <a:r>
              <a:rPr lang="ro-RO" b="1" dirty="0"/>
              <a:t>Standard de acreditare 6. Resursele de învățare și sprijinul pentru student (20 pct.)</a:t>
            </a:r>
          </a:p>
        </p:txBody>
      </p:sp>
      <p:pic>
        <p:nvPicPr>
          <p:cNvPr id="55" name="Рисунок 24">
            <a:extLst>
              <a:ext uri="{FF2B5EF4-FFF2-40B4-BE49-F238E27FC236}">
                <a16:creationId xmlns:a16="http://schemas.microsoft.com/office/drawing/2014/main" id="{3E5AF1E5-86A8-4F34-8215-0F73E0F2A7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 t="24858" r="17355" b="19752"/>
          <a:stretch/>
        </p:blipFill>
        <p:spPr>
          <a:xfrm>
            <a:off x="7071490" y="599496"/>
            <a:ext cx="1093019" cy="638643"/>
          </a:xfrm>
          <a:prstGeom prst="rect">
            <a:avLst/>
          </a:prstGeom>
        </p:spPr>
      </p:pic>
      <p:pic>
        <p:nvPicPr>
          <p:cNvPr id="56" name="Рисунок 2">
            <a:extLst>
              <a:ext uri="{FF2B5EF4-FFF2-40B4-BE49-F238E27FC236}">
                <a16:creationId xmlns:a16="http://schemas.microsoft.com/office/drawing/2014/main" id="{7A603154-EA77-46E2-9804-1E413C4E7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093" y="705719"/>
            <a:ext cx="485020" cy="42587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53C2BB3-7A29-4D87-8F17-3501A62CC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637011"/>
              </p:ext>
            </p:extLst>
          </p:nvPr>
        </p:nvGraphicFramePr>
        <p:xfrm>
          <a:off x="307110" y="1680375"/>
          <a:ext cx="6652060" cy="3463125"/>
        </p:xfrm>
        <a:graphic>
          <a:graphicData uri="http://schemas.openxmlformats.org/drawingml/2006/table">
            <a:tbl>
              <a:tblPr firstRow="1" firstCol="1" bandRow="1" bandCol="1">
                <a:tableStyleId>{775DCB02-9BB8-47FD-8907-85C794F793BA}</a:tableStyleId>
              </a:tblPr>
              <a:tblGrid>
                <a:gridCol w="1843991">
                  <a:extLst>
                    <a:ext uri="{9D8B030D-6E8A-4147-A177-3AD203B41FA5}">
                      <a16:colId xmlns:a16="http://schemas.microsoft.com/office/drawing/2014/main" val="1946272944"/>
                    </a:ext>
                  </a:extLst>
                </a:gridCol>
                <a:gridCol w="4808069">
                  <a:extLst>
                    <a:ext uri="{9D8B030D-6E8A-4147-A177-3AD203B41FA5}">
                      <a16:colId xmlns:a16="http://schemas.microsoft.com/office/drawing/2014/main" val="2647348735"/>
                    </a:ext>
                  </a:extLst>
                </a:gridCol>
              </a:tblGrid>
              <a:tr h="101498"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</a:rPr>
                        <a:t>Criteriile</a:t>
                      </a:r>
                      <a:endParaRPr lang="ro-RO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062" marR="38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</a:rPr>
                        <a:t>Indicatorii de performanță</a:t>
                      </a:r>
                      <a:endParaRPr lang="ro-RO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062" marR="38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076982"/>
                  </a:ext>
                </a:extLst>
              </a:tr>
              <a:tr h="405990"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6.1. Personalul administrativ și auxiliar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062" marR="38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6.1.1. 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o-RO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Planificarea </a:t>
                      </a:r>
                      <a:r>
                        <a:rPr lang="ro-RO" sz="12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şi</a:t>
                      </a:r>
                      <a:r>
                        <a:rPr lang="ro-RO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coordonarea activității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personalului administrativ și auxiliar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062" marR="38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584700"/>
                  </a:ext>
                </a:extLst>
              </a:tr>
              <a:tr h="304493">
                <a:tc rowSpan="4"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6.2. Resurse materiale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062" marR="38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</a:rPr>
                        <a:t>6.2.1. Existența, utilizarea și accesibilitatea spațiilor educaționale și de cercetare</a:t>
                      </a:r>
                      <a:endParaRPr lang="ro-RO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062" marR="38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97555"/>
                  </a:ext>
                </a:extLst>
              </a:tr>
              <a:tr h="202995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6.2.2. Dotarea spațiilor educaționale și de cercetare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062" marR="38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2538354"/>
                  </a:ext>
                </a:extLst>
              </a:tr>
              <a:tr h="40599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6.2.3. Accesibilitatea echipamentelor, mijloacelor de învățământ și auxiliarelor curriculare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062" marR="38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613209"/>
                  </a:ext>
                </a:extLst>
              </a:tr>
              <a:tr h="304493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6.2.4. Dotarea, dezvoltarea și accesibilitatea fondului bibliotecii instituției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062" marR="38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586016"/>
                  </a:ext>
                </a:extLst>
              </a:tr>
              <a:tr h="138336">
                <a:tc rowSpan="2">
                  <a:txBody>
                    <a:bodyPr/>
                    <a:lstStyle/>
                    <a:p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</a:rPr>
                        <a:t>6.3. Resurse de învățare</a:t>
                      </a:r>
                      <a:endParaRPr lang="ro-RO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062" marR="38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6.3.1. Asigurarea și accesul studenților la suportul curricular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062" marR="38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862309"/>
                  </a:ext>
                </a:extLst>
              </a:tr>
              <a:tr h="101498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6.3.2. Baza de practică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062" marR="38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854696"/>
                  </a:ext>
                </a:extLst>
              </a:tr>
              <a:tr h="304493">
                <a:tc rowSpan="2">
                  <a:txBody>
                    <a:bodyPr/>
                    <a:lstStyle/>
                    <a:p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</a:rPr>
                        <a:t>6.4. Resurse financiare</a:t>
                      </a:r>
                    </a:p>
                    <a:p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o-RO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062" marR="38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6.4.1. Bugetul instituției și finanțarea procesului educațional și a cercetării 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062" marR="38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38985"/>
                  </a:ext>
                </a:extLst>
              </a:tr>
              <a:tr h="202995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6.4.2. Taxele de studii și bursele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062" marR="38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591454"/>
                  </a:ext>
                </a:extLst>
              </a:tr>
              <a:tr h="202995">
                <a:tc rowSpan="2">
                  <a:txBody>
                    <a:bodyPr/>
                    <a:lstStyle/>
                    <a:p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</a:rPr>
                        <a:t>6.5. Asigurarea socială a studenților</a:t>
                      </a:r>
                      <a:endParaRPr lang="ro-RO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062" marR="38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6.5.1. Asigurarea studenților cu cămin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062" marR="38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217595"/>
                  </a:ext>
                </a:extLst>
              </a:tr>
              <a:tr h="304493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6.5.2. Serviciile medicale, de alimentare, culturale și sportive pentru studenți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062" marR="38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60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23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555526"/>
            <a:ext cx="3851856" cy="576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latin typeface="+mj-lt"/>
              </a:rPr>
              <a:t>Ghidul de evaluare externă</a:t>
            </a:r>
            <a:endParaRPr sz="1600" dirty="0">
              <a:latin typeface="+mj-lt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6">
            <a:extLst>
              <a:ext uri="{FF2B5EF4-FFF2-40B4-BE49-F238E27FC236}">
                <a16:creationId xmlns:a16="http://schemas.microsoft.com/office/drawing/2014/main" id="{E29C8704-2B8B-4493-90A5-F14DAE750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974" y="562243"/>
            <a:ext cx="1656183" cy="479457"/>
          </a:xfrm>
          <a:prstGeom prst="rect">
            <a:avLst/>
          </a:prstGeom>
        </p:spPr>
      </p:pic>
      <p:sp>
        <p:nvSpPr>
          <p:cNvPr id="39" name="Text Box 75">
            <a:extLst>
              <a:ext uri="{FF2B5EF4-FFF2-40B4-BE49-F238E27FC236}">
                <a16:creationId xmlns:a16="http://schemas.microsoft.com/office/drawing/2014/main" id="{D9EC6BB1-C9B6-497B-AC58-E3497CD9438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23198" y="290089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E17560F-467E-4D95-BE0C-7E66C0457EA4}"/>
              </a:ext>
            </a:extLst>
          </p:cNvPr>
          <p:cNvSpPr txBox="1"/>
          <p:nvPr/>
        </p:nvSpPr>
        <p:spPr>
          <a:xfrm>
            <a:off x="318587" y="1318491"/>
            <a:ext cx="7299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o-RO" b="1" dirty="0"/>
          </a:p>
          <a:p>
            <a:r>
              <a:rPr lang="ro-RO" b="1" dirty="0"/>
              <a:t>Standard de acreditare 7. Managementul informației (6 pct.)</a:t>
            </a:r>
          </a:p>
        </p:txBody>
      </p:sp>
      <p:pic>
        <p:nvPicPr>
          <p:cNvPr id="55" name="Рисунок 24">
            <a:extLst>
              <a:ext uri="{FF2B5EF4-FFF2-40B4-BE49-F238E27FC236}">
                <a16:creationId xmlns:a16="http://schemas.microsoft.com/office/drawing/2014/main" id="{3E5AF1E5-86A8-4F34-8215-0F73E0F2A7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 t="24858" r="17355" b="19752"/>
          <a:stretch/>
        </p:blipFill>
        <p:spPr>
          <a:xfrm>
            <a:off x="7071490" y="599496"/>
            <a:ext cx="1093019" cy="638643"/>
          </a:xfrm>
          <a:prstGeom prst="rect">
            <a:avLst/>
          </a:prstGeom>
        </p:spPr>
      </p:pic>
      <p:pic>
        <p:nvPicPr>
          <p:cNvPr id="56" name="Рисунок 2">
            <a:extLst>
              <a:ext uri="{FF2B5EF4-FFF2-40B4-BE49-F238E27FC236}">
                <a16:creationId xmlns:a16="http://schemas.microsoft.com/office/drawing/2014/main" id="{7A603154-EA77-46E2-9804-1E413C4E7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093" y="705719"/>
            <a:ext cx="485020" cy="42587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8D452C-6595-476A-84F3-E7624AB0E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958609"/>
              </p:ext>
            </p:extLst>
          </p:nvPr>
        </p:nvGraphicFramePr>
        <p:xfrm>
          <a:off x="358732" y="2182962"/>
          <a:ext cx="6445515" cy="1709864"/>
        </p:xfrm>
        <a:graphic>
          <a:graphicData uri="http://schemas.openxmlformats.org/drawingml/2006/table">
            <a:tbl>
              <a:tblPr firstRow="1" firstCol="1" bandRow="1" bandCol="1">
                <a:tableStyleId>{69C7853C-536D-4A76-A0AE-DD22124D55A5}</a:tableStyleId>
              </a:tblPr>
              <a:tblGrid>
                <a:gridCol w="2763280">
                  <a:extLst>
                    <a:ext uri="{9D8B030D-6E8A-4147-A177-3AD203B41FA5}">
                      <a16:colId xmlns:a16="http://schemas.microsoft.com/office/drawing/2014/main" val="2943039221"/>
                    </a:ext>
                  </a:extLst>
                </a:gridCol>
                <a:gridCol w="3682235">
                  <a:extLst>
                    <a:ext uri="{9D8B030D-6E8A-4147-A177-3AD203B41FA5}">
                      <a16:colId xmlns:a16="http://schemas.microsoft.com/office/drawing/2014/main" val="1008678762"/>
                    </a:ext>
                  </a:extLst>
                </a:gridCol>
              </a:tblGrid>
              <a:tr h="268821"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Criteriile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Indicatorii de performanță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839034"/>
                  </a:ext>
                </a:extLst>
              </a:tr>
              <a:tr h="268821">
                <a:tc rowSpan="2"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7.1. Accesul la informație 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</a:rPr>
                        <a:t>7.1.1. Sisteme de management al informaţiei</a:t>
                      </a:r>
                      <a:endParaRPr lang="ro-RO" sz="1200" b="1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659623"/>
                  </a:ext>
                </a:extLst>
              </a:tr>
              <a:tr h="268821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</a:rPr>
                        <a:t>7.1.2. </a:t>
                      </a:r>
                      <a:r>
                        <a:rPr lang="ro-MD" sz="1200" b="1">
                          <a:solidFill>
                            <a:srgbClr val="000000"/>
                          </a:solidFill>
                          <a:effectLst/>
                        </a:rPr>
                        <a:t>Accesul studenților </a:t>
                      </a: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</a:rPr>
                        <a:t>și angajaților </a:t>
                      </a:r>
                      <a:r>
                        <a:rPr lang="ro-MD" sz="1200" b="1">
                          <a:solidFill>
                            <a:srgbClr val="000000"/>
                          </a:solidFill>
                          <a:effectLst/>
                        </a:rPr>
                        <a:t>la informații</a:t>
                      </a:r>
                      <a:endParaRPr lang="ro-RO" sz="1200" b="1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334505"/>
                  </a:ext>
                </a:extLst>
              </a:tr>
              <a:tr h="268821">
                <a:tc rowSpan="2"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7.2. Bazele de date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7.2.1. Constituirea bazei de date a instituției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240061"/>
                  </a:ext>
                </a:extLst>
              </a:tr>
              <a:tr h="537641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7.2.2. Accesul la baza de date referitoare la asigurarea internă a calității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830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47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555526"/>
            <a:ext cx="3851856" cy="576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latin typeface="+mj-lt"/>
              </a:rPr>
              <a:t>Ghidul de evaluare externă</a:t>
            </a:r>
            <a:endParaRPr sz="1600" dirty="0">
              <a:latin typeface="+mj-lt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6">
            <a:extLst>
              <a:ext uri="{FF2B5EF4-FFF2-40B4-BE49-F238E27FC236}">
                <a16:creationId xmlns:a16="http://schemas.microsoft.com/office/drawing/2014/main" id="{E29C8704-2B8B-4493-90A5-F14DAE750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974" y="562243"/>
            <a:ext cx="1656183" cy="479457"/>
          </a:xfrm>
          <a:prstGeom prst="rect">
            <a:avLst/>
          </a:prstGeom>
        </p:spPr>
      </p:pic>
      <p:sp>
        <p:nvSpPr>
          <p:cNvPr id="39" name="Text Box 75">
            <a:extLst>
              <a:ext uri="{FF2B5EF4-FFF2-40B4-BE49-F238E27FC236}">
                <a16:creationId xmlns:a16="http://schemas.microsoft.com/office/drawing/2014/main" id="{D9EC6BB1-C9B6-497B-AC58-E3497CD9438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23198" y="290089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E17560F-467E-4D95-BE0C-7E66C0457EA4}"/>
              </a:ext>
            </a:extLst>
          </p:cNvPr>
          <p:cNvSpPr txBox="1"/>
          <p:nvPr/>
        </p:nvSpPr>
        <p:spPr>
          <a:xfrm>
            <a:off x="318587" y="1318491"/>
            <a:ext cx="7299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o-RO" b="1" dirty="0"/>
          </a:p>
          <a:p>
            <a:r>
              <a:rPr lang="ro-RO" b="1" dirty="0"/>
              <a:t>Standard de acreditare 8. Informații de interes public (4 pct.)</a:t>
            </a:r>
          </a:p>
        </p:txBody>
      </p:sp>
      <p:pic>
        <p:nvPicPr>
          <p:cNvPr id="55" name="Рисунок 24">
            <a:extLst>
              <a:ext uri="{FF2B5EF4-FFF2-40B4-BE49-F238E27FC236}">
                <a16:creationId xmlns:a16="http://schemas.microsoft.com/office/drawing/2014/main" id="{3E5AF1E5-86A8-4F34-8215-0F73E0F2A7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 t="24858" r="17355" b="19752"/>
          <a:stretch/>
        </p:blipFill>
        <p:spPr>
          <a:xfrm>
            <a:off x="7071490" y="599496"/>
            <a:ext cx="1093019" cy="638643"/>
          </a:xfrm>
          <a:prstGeom prst="rect">
            <a:avLst/>
          </a:prstGeom>
        </p:spPr>
      </p:pic>
      <p:pic>
        <p:nvPicPr>
          <p:cNvPr id="56" name="Рисунок 2">
            <a:extLst>
              <a:ext uri="{FF2B5EF4-FFF2-40B4-BE49-F238E27FC236}">
                <a16:creationId xmlns:a16="http://schemas.microsoft.com/office/drawing/2014/main" id="{7A603154-EA77-46E2-9804-1E413C4E7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093" y="705719"/>
            <a:ext cx="485020" cy="42587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5F74F6-FC10-43A2-BA90-7FA09FDDA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131796"/>
              </p:ext>
            </p:extLst>
          </p:nvPr>
        </p:nvGraphicFramePr>
        <p:xfrm>
          <a:off x="358733" y="2260282"/>
          <a:ext cx="6588167" cy="1535604"/>
        </p:xfrm>
        <a:graphic>
          <a:graphicData uri="http://schemas.openxmlformats.org/drawingml/2006/table">
            <a:tbl>
              <a:tblPr firstRow="1" firstCol="1" bandRow="1" bandCol="1">
                <a:tableStyleId>{775DCB02-9BB8-47FD-8907-85C794F793BA}</a:tableStyleId>
              </a:tblPr>
              <a:tblGrid>
                <a:gridCol w="2773107">
                  <a:extLst>
                    <a:ext uri="{9D8B030D-6E8A-4147-A177-3AD203B41FA5}">
                      <a16:colId xmlns:a16="http://schemas.microsoft.com/office/drawing/2014/main" val="142231344"/>
                    </a:ext>
                  </a:extLst>
                </a:gridCol>
                <a:gridCol w="3815060">
                  <a:extLst>
                    <a:ext uri="{9D8B030D-6E8A-4147-A177-3AD203B41FA5}">
                      <a16:colId xmlns:a16="http://schemas.microsoft.com/office/drawing/2014/main" val="1989051004"/>
                    </a:ext>
                  </a:extLst>
                </a:gridCol>
              </a:tblGrid>
              <a:tr h="307121"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Criteriile</a:t>
                      </a:r>
                      <a:endParaRPr lang="ro-RO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Indicatorii de performanță</a:t>
                      </a:r>
                      <a:endParaRPr lang="ro-RO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707141"/>
                  </a:ext>
                </a:extLst>
              </a:tr>
              <a:tr h="307121">
                <a:tc rowSpan="2">
                  <a:txBody>
                    <a:bodyPr/>
                    <a:lstStyle/>
                    <a:p>
                      <a:r>
                        <a:rPr lang="ro-R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8.1. Transparența informaţiei de interes public cu privire la activitatea instituției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8.1.1. Pagina web a instituției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858407"/>
                  </a:ext>
                </a:extLst>
              </a:tr>
              <a:tr h="921362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8.1.2. Transparența informației de interes public cu privire la  activitatea instituției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09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49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555526"/>
            <a:ext cx="3851856" cy="576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latin typeface="+mj-lt"/>
              </a:rPr>
              <a:t>Ghidul de evaluare externă</a:t>
            </a:r>
            <a:endParaRPr sz="1600" dirty="0">
              <a:latin typeface="+mj-lt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6">
            <a:extLst>
              <a:ext uri="{FF2B5EF4-FFF2-40B4-BE49-F238E27FC236}">
                <a16:creationId xmlns:a16="http://schemas.microsoft.com/office/drawing/2014/main" id="{E29C8704-2B8B-4493-90A5-F14DAE750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974" y="562243"/>
            <a:ext cx="1656183" cy="479457"/>
          </a:xfrm>
          <a:prstGeom prst="rect">
            <a:avLst/>
          </a:prstGeom>
        </p:spPr>
      </p:pic>
      <p:sp>
        <p:nvSpPr>
          <p:cNvPr id="39" name="Text Box 75">
            <a:extLst>
              <a:ext uri="{FF2B5EF4-FFF2-40B4-BE49-F238E27FC236}">
                <a16:creationId xmlns:a16="http://schemas.microsoft.com/office/drawing/2014/main" id="{D9EC6BB1-C9B6-497B-AC58-E3497CD9438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23198" y="290089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E17560F-467E-4D95-BE0C-7E66C0457EA4}"/>
              </a:ext>
            </a:extLst>
          </p:cNvPr>
          <p:cNvSpPr txBox="1"/>
          <p:nvPr/>
        </p:nvSpPr>
        <p:spPr>
          <a:xfrm>
            <a:off x="318587" y="1318491"/>
            <a:ext cx="72994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o-RO" b="1" dirty="0"/>
          </a:p>
          <a:p>
            <a:r>
              <a:rPr lang="ro-RO" b="1" dirty="0"/>
              <a:t>Standard de acreditare 9. Monitorizarea continuă și evaluarea periodică a programelor (12 pct.)</a:t>
            </a:r>
          </a:p>
        </p:txBody>
      </p:sp>
      <p:pic>
        <p:nvPicPr>
          <p:cNvPr id="55" name="Рисунок 24">
            <a:extLst>
              <a:ext uri="{FF2B5EF4-FFF2-40B4-BE49-F238E27FC236}">
                <a16:creationId xmlns:a16="http://schemas.microsoft.com/office/drawing/2014/main" id="{3E5AF1E5-86A8-4F34-8215-0F73E0F2A7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 t="24858" r="17355" b="19752"/>
          <a:stretch/>
        </p:blipFill>
        <p:spPr>
          <a:xfrm>
            <a:off x="7071490" y="599496"/>
            <a:ext cx="1093019" cy="638643"/>
          </a:xfrm>
          <a:prstGeom prst="rect">
            <a:avLst/>
          </a:prstGeom>
        </p:spPr>
      </p:pic>
      <p:pic>
        <p:nvPicPr>
          <p:cNvPr id="56" name="Рисунок 2">
            <a:extLst>
              <a:ext uri="{FF2B5EF4-FFF2-40B4-BE49-F238E27FC236}">
                <a16:creationId xmlns:a16="http://schemas.microsoft.com/office/drawing/2014/main" id="{7A603154-EA77-46E2-9804-1E413C4E7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093" y="705719"/>
            <a:ext cx="485020" cy="425871"/>
          </a:xfrm>
          <a:prstGeom prst="rect">
            <a:avLst/>
          </a:prstGeom>
        </p:spPr>
      </p:pic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2F1F6BB-E6AD-4D23-9748-33D73413B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010352"/>
              </p:ext>
            </p:extLst>
          </p:nvPr>
        </p:nvGraphicFramePr>
        <p:xfrm>
          <a:off x="198938" y="2157868"/>
          <a:ext cx="6749326" cy="2794232"/>
        </p:xfrm>
        <a:graphic>
          <a:graphicData uri="http://schemas.openxmlformats.org/drawingml/2006/table">
            <a:tbl>
              <a:tblPr firstRow="1" firstCol="1" bandRow="1" bandCol="1">
                <a:tableStyleId>{775DCB02-9BB8-47FD-8907-85C794F793BA}</a:tableStyleId>
              </a:tblPr>
              <a:tblGrid>
                <a:gridCol w="2083073">
                  <a:extLst>
                    <a:ext uri="{9D8B030D-6E8A-4147-A177-3AD203B41FA5}">
                      <a16:colId xmlns:a16="http://schemas.microsoft.com/office/drawing/2014/main" val="2640115093"/>
                    </a:ext>
                  </a:extLst>
                </a:gridCol>
                <a:gridCol w="4666253">
                  <a:extLst>
                    <a:ext uri="{9D8B030D-6E8A-4147-A177-3AD203B41FA5}">
                      <a16:colId xmlns:a16="http://schemas.microsoft.com/office/drawing/2014/main" val="3073176170"/>
                    </a:ext>
                  </a:extLst>
                </a:gridCol>
              </a:tblGrid>
              <a:tr h="183793"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</a:rPr>
                        <a:t>Criteriile</a:t>
                      </a:r>
                      <a:endParaRPr lang="ro-RO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99" marR="494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</a:rPr>
                        <a:t>Indicatorii de performanță</a:t>
                      </a:r>
                      <a:endParaRPr lang="ro-RO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99" marR="494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95587"/>
                  </a:ext>
                </a:extLst>
              </a:tr>
              <a:tr h="315074">
                <a:tc rowSpan="4"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9.1. Procedurile privind inițierea, monitorizarea și revizuirea periodică a programelor de studii </a:t>
                      </a:r>
                    </a:p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61950" algn="l"/>
                          <a:tab pos="541338" algn="l"/>
                        </a:tabLs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9.1.1.	Monitorizarea și revizuirea ofertei educaționale și a programelor de studii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338956"/>
                  </a:ext>
                </a:extLst>
              </a:tr>
              <a:tr h="160699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61950" algn="l"/>
                          <a:tab pos="450850" algn="l"/>
                          <a:tab pos="541338" algn="l"/>
                        </a:tabLs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9.1.2.	Monitorizarea proceselor de predare-învățare- evaluare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074523"/>
                  </a:ext>
                </a:extLst>
              </a:tr>
              <a:tr h="315074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271463" algn="l"/>
                          <a:tab pos="450850" algn="l"/>
                        </a:tabLs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9.1.3.	Implicarea beneficiarilor procesului educațional în evaluările interne</a:t>
                      </a:r>
                    </a:p>
                  </a:txBody>
                  <a:tcPr marL="49499" marR="494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272819"/>
                  </a:ext>
                </a:extLst>
              </a:tr>
              <a:tr h="157537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271463" algn="l"/>
                          <a:tab pos="450850" algn="l"/>
                        </a:tabLs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9.1.4.	Responsabilitatea publică a instituției (auditare internă)</a:t>
                      </a:r>
                    </a:p>
                    <a:p>
                      <a:pPr>
                        <a:tabLst>
                          <a:tab pos="271463" algn="l"/>
                          <a:tab pos="450850" algn="l"/>
                        </a:tabLst>
                      </a:pP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40288"/>
                  </a:ext>
                </a:extLst>
              </a:tr>
              <a:tr h="315074">
                <a:tc rowSpan="2"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9.2 Angajarea în câmpul muncii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9.2.1. Mecanismele instituționale de evidență a angajării absolvenților în câmpul muncii </a:t>
                      </a:r>
                    </a:p>
                    <a:p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608479"/>
                  </a:ext>
                </a:extLst>
              </a:tr>
              <a:tr h="752072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</a:rPr>
                        <a:t>9.2.2. Activitățile de orientare profesională și competitivitatea absolvenților pe piața muncii 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99" marR="494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532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23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555526"/>
            <a:ext cx="3851856" cy="576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latin typeface="+mj-lt"/>
              </a:rPr>
              <a:t>Ghidul de evaluare externă</a:t>
            </a:r>
            <a:endParaRPr sz="1600" dirty="0">
              <a:latin typeface="+mj-lt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6">
            <a:extLst>
              <a:ext uri="{FF2B5EF4-FFF2-40B4-BE49-F238E27FC236}">
                <a16:creationId xmlns:a16="http://schemas.microsoft.com/office/drawing/2014/main" id="{E29C8704-2B8B-4493-90A5-F14DAE750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974" y="562243"/>
            <a:ext cx="1656183" cy="479457"/>
          </a:xfrm>
          <a:prstGeom prst="rect">
            <a:avLst/>
          </a:prstGeom>
        </p:spPr>
      </p:pic>
      <p:sp>
        <p:nvSpPr>
          <p:cNvPr id="39" name="Text Box 75">
            <a:extLst>
              <a:ext uri="{FF2B5EF4-FFF2-40B4-BE49-F238E27FC236}">
                <a16:creationId xmlns:a16="http://schemas.microsoft.com/office/drawing/2014/main" id="{D9EC6BB1-C9B6-497B-AC58-E3497CD9438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23198" y="290089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E17560F-467E-4D95-BE0C-7E66C0457EA4}"/>
              </a:ext>
            </a:extLst>
          </p:cNvPr>
          <p:cNvSpPr txBox="1"/>
          <p:nvPr/>
        </p:nvSpPr>
        <p:spPr>
          <a:xfrm>
            <a:off x="318587" y="1318491"/>
            <a:ext cx="7299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o-RO" b="1" dirty="0"/>
          </a:p>
          <a:p>
            <a:r>
              <a:rPr lang="ro-RO" b="1" dirty="0"/>
              <a:t>Standard de acreditare 10. Asigurarea externă a calității în mod ciclic (3 pct.)</a:t>
            </a:r>
          </a:p>
        </p:txBody>
      </p:sp>
      <p:pic>
        <p:nvPicPr>
          <p:cNvPr id="55" name="Рисунок 24">
            <a:extLst>
              <a:ext uri="{FF2B5EF4-FFF2-40B4-BE49-F238E27FC236}">
                <a16:creationId xmlns:a16="http://schemas.microsoft.com/office/drawing/2014/main" id="{3E5AF1E5-86A8-4F34-8215-0F73E0F2A7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 t="24858" r="17355" b="19752"/>
          <a:stretch/>
        </p:blipFill>
        <p:spPr>
          <a:xfrm>
            <a:off x="7071490" y="599496"/>
            <a:ext cx="1093019" cy="638643"/>
          </a:xfrm>
          <a:prstGeom prst="rect">
            <a:avLst/>
          </a:prstGeom>
        </p:spPr>
      </p:pic>
      <p:pic>
        <p:nvPicPr>
          <p:cNvPr id="56" name="Рисунок 2">
            <a:extLst>
              <a:ext uri="{FF2B5EF4-FFF2-40B4-BE49-F238E27FC236}">
                <a16:creationId xmlns:a16="http://schemas.microsoft.com/office/drawing/2014/main" id="{7A603154-EA77-46E2-9804-1E413C4E7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093" y="705719"/>
            <a:ext cx="485020" cy="42587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660F97A-AFAF-488D-BF9E-1F9B34E4B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819837"/>
              </p:ext>
            </p:extLst>
          </p:nvPr>
        </p:nvGraphicFramePr>
        <p:xfrm>
          <a:off x="440374" y="2118502"/>
          <a:ext cx="6723914" cy="2272397"/>
        </p:xfrm>
        <a:graphic>
          <a:graphicData uri="http://schemas.openxmlformats.org/drawingml/2006/table">
            <a:tbl>
              <a:tblPr firstRow="1" firstCol="1" bandRow="1" bandCol="1">
                <a:tableStyleId>{775DCB02-9BB8-47FD-8907-85C794F793BA}</a:tableStyleId>
              </a:tblPr>
              <a:tblGrid>
                <a:gridCol w="2342037">
                  <a:extLst>
                    <a:ext uri="{9D8B030D-6E8A-4147-A177-3AD203B41FA5}">
                      <a16:colId xmlns:a16="http://schemas.microsoft.com/office/drawing/2014/main" val="99653227"/>
                    </a:ext>
                  </a:extLst>
                </a:gridCol>
                <a:gridCol w="4381877">
                  <a:extLst>
                    <a:ext uri="{9D8B030D-6E8A-4147-A177-3AD203B41FA5}">
                      <a16:colId xmlns:a16="http://schemas.microsoft.com/office/drawing/2014/main" val="259349270"/>
                    </a:ext>
                  </a:extLst>
                </a:gridCol>
              </a:tblGrid>
              <a:tr h="520080"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Criteriile</a:t>
                      </a:r>
                      <a:endParaRPr lang="ro-RO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Indicatorii de performanță</a:t>
                      </a:r>
                    </a:p>
                    <a:p>
                      <a:pPr algn="ctr"/>
                      <a:endParaRPr lang="ro-RO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095969"/>
                  </a:ext>
                </a:extLst>
              </a:tr>
              <a:tr h="584106">
                <a:tc rowSpan="2"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r>
                        <a:rPr lang="ro-RO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 Asigurarea externă a calității</a:t>
                      </a:r>
                      <a:endParaRPr lang="ro-RO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10.1.1. </a:t>
                      </a:r>
                      <a:r>
                        <a:rPr lang="ro-RO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Executarea dispozițiilor și recomandărilor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Ministerului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Educației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și Cercetării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și ministerelor de resort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036953"/>
                  </a:ext>
                </a:extLst>
              </a:tr>
              <a:tr h="1168211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10.1.2. Realizarea observațiilor, recomandărilor  și deciziilor formulate în baza evaluării externe de către Agenția Națională de Asigurare a Calității în Educație și Cercetare/alte agenții de asigurare a calității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907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10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 t="24858" r="17355" b="19752"/>
          <a:stretch/>
        </p:blipFill>
        <p:spPr>
          <a:xfrm>
            <a:off x="6935365" y="551880"/>
            <a:ext cx="1093019" cy="638643"/>
          </a:xfrm>
          <a:prstGeom prst="rect">
            <a:avLst/>
          </a:prstGeom>
        </p:spPr>
      </p:pic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555526"/>
            <a:ext cx="2978110" cy="576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Cadrul legal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6">
            <a:extLst>
              <a:ext uri="{FF2B5EF4-FFF2-40B4-BE49-F238E27FC236}">
                <a16:creationId xmlns:a16="http://schemas.microsoft.com/office/drawing/2014/main" id="{E29C8704-2B8B-4493-90A5-F14DAE750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244" y="530983"/>
            <a:ext cx="1656183" cy="47945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FC5C8-BACA-4E96-8078-F9FF7149CAD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746503" y="1386832"/>
            <a:ext cx="6373549" cy="1849332"/>
          </a:xfrm>
        </p:spPr>
        <p:txBody>
          <a:bodyPr/>
          <a:lstStyle/>
          <a:p>
            <a:pPr marL="0" indent="0" algn="just">
              <a:buNone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Metodologia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evaluare extern</a:t>
            </a:r>
            <a:r>
              <a:rPr lang="ro-RO" sz="16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ă a calităţii în vederea autorizării de funcţionare provizorie şi acreditării programelor de studii și a instituțiilor de învăţământ profesional tehnic, superior și de formare continuă, aprobată prin HG 616/2016, cu modificările din 29.12.2018.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1670" y="630622"/>
            <a:ext cx="485020" cy="4258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3895A1F-9089-42D1-82BA-7EFFF1B66E8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37628"/>
            <a:ext cx="1516800" cy="18602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4356964-C442-47D9-BA3B-6720FBAA0A0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54" y="3301651"/>
            <a:ext cx="1515058" cy="1849332"/>
          </a:xfrm>
          <a:prstGeom prst="rect">
            <a:avLst/>
          </a:prstGeom>
        </p:spPr>
      </p:pic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803DA3AE-46D0-4DF5-9069-5611ED51E1E3}"/>
              </a:ext>
            </a:extLst>
          </p:cNvPr>
          <p:cNvSpPr txBox="1">
            <a:spLocks/>
          </p:cNvSpPr>
          <p:nvPr/>
        </p:nvSpPr>
        <p:spPr>
          <a:xfrm>
            <a:off x="1766164" y="3291575"/>
            <a:ext cx="6334228" cy="123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just">
              <a:buFont typeface="Roboto Condensed Light"/>
              <a:buNone/>
            </a:pPr>
            <a:r>
              <a:rPr lang="ro-RO" sz="16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Ghidul</a:t>
            </a:r>
            <a:r>
              <a:rPr lang="ro-RO" sz="16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evaluare externă a instituțiilor de învățământ superior, aprobat de Consiliul de conducere al ANACIP, </a:t>
            </a:r>
            <a:r>
              <a:rPr lang="ro-RO" sz="16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pv</a:t>
            </a:r>
            <a:r>
              <a:rPr lang="ro-RO" sz="16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nr. 9 din 23.06.2016.</a:t>
            </a:r>
          </a:p>
          <a:p>
            <a:endParaRPr lang="ro-R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555526"/>
            <a:ext cx="3851856" cy="576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latin typeface="+mj-lt"/>
              </a:rPr>
              <a:t>Criteriul 1.</a:t>
            </a:r>
            <a:r>
              <a:rPr lang="ro-RO" sz="1600" dirty="0">
                <a:latin typeface="+mj-lt"/>
              </a:rPr>
              <a:t>3</a:t>
            </a:r>
            <a:r>
              <a:rPr lang="it-IT" sz="1600" dirty="0">
                <a:latin typeface="+mj-lt"/>
              </a:rPr>
              <a:t>.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Organizarea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internă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instituției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sz="1600" dirty="0">
              <a:latin typeface="+mj-lt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6">
            <a:extLst>
              <a:ext uri="{FF2B5EF4-FFF2-40B4-BE49-F238E27FC236}">
                <a16:creationId xmlns:a16="http://schemas.microsoft.com/office/drawing/2014/main" id="{E29C8704-2B8B-4493-90A5-F14DAE750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974" y="562243"/>
            <a:ext cx="1656183" cy="479457"/>
          </a:xfrm>
          <a:prstGeom prst="rect">
            <a:avLst/>
          </a:prstGeom>
        </p:spPr>
      </p:pic>
      <p:sp>
        <p:nvSpPr>
          <p:cNvPr id="39" name="Text Box 75">
            <a:extLst>
              <a:ext uri="{FF2B5EF4-FFF2-40B4-BE49-F238E27FC236}">
                <a16:creationId xmlns:a16="http://schemas.microsoft.com/office/drawing/2014/main" id="{D9EC6BB1-C9B6-497B-AC58-E3497CD9438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23198" y="290089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55" name="Рисунок 24">
            <a:extLst>
              <a:ext uri="{FF2B5EF4-FFF2-40B4-BE49-F238E27FC236}">
                <a16:creationId xmlns:a16="http://schemas.microsoft.com/office/drawing/2014/main" id="{3E5AF1E5-86A8-4F34-8215-0F73E0F2A7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 t="24858" r="17355" b="19752"/>
          <a:stretch/>
        </p:blipFill>
        <p:spPr>
          <a:xfrm>
            <a:off x="7071490" y="599496"/>
            <a:ext cx="1093019" cy="638643"/>
          </a:xfrm>
          <a:prstGeom prst="rect">
            <a:avLst/>
          </a:prstGeom>
        </p:spPr>
      </p:pic>
      <p:pic>
        <p:nvPicPr>
          <p:cNvPr id="56" name="Рисунок 2">
            <a:extLst>
              <a:ext uri="{FF2B5EF4-FFF2-40B4-BE49-F238E27FC236}">
                <a16:creationId xmlns:a16="http://schemas.microsoft.com/office/drawing/2014/main" id="{7A603154-EA77-46E2-9804-1E413C4E7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093" y="705719"/>
            <a:ext cx="485020" cy="42587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83DB323-194F-4497-9096-CA38C3B3B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228527"/>
              </p:ext>
            </p:extLst>
          </p:nvPr>
        </p:nvGraphicFramePr>
        <p:xfrm>
          <a:off x="293684" y="1921150"/>
          <a:ext cx="8236082" cy="329184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190194">
                  <a:extLst>
                    <a:ext uri="{9D8B030D-6E8A-4147-A177-3AD203B41FA5}">
                      <a16:colId xmlns:a16="http://schemas.microsoft.com/office/drawing/2014/main" val="3389547645"/>
                    </a:ext>
                  </a:extLst>
                </a:gridCol>
                <a:gridCol w="3262901">
                  <a:extLst>
                    <a:ext uri="{9D8B030D-6E8A-4147-A177-3AD203B41FA5}">
                      <a16:colId xmlns:a16="http://schemas.microsoft.com/office/drawing/2014/main" val="162211274"/>
                    </a:ext>
                  </a:extLst>
                </a:gridCol>
                <a:gridCol w="2921565">
                  <a:extLst>
                    <a:ext uri="{9D8B030D-6E8A-4147-A177-3AD203B41FA5}">
                      <a16:colId xmlns:a16="http://schemas.microsoft.com/office/drawing/2014/main" val="3422885338"/>
                    </a:ext>
                  </a:extLst>
                </a:gridCol>
                <a:gridCol w="861422">
                  <a:extLst>
                    <a:ext uri="{9D8B030D-6E8A-4147-A177-3AD203B41FA5}">
                      <a16:colId xmlns:a16="http://schemas.microsoft.com/office/drawing/2014/main" val="121385765"/>
                    </a:ext>
                  </a:extLst>
                </a:gridCol>
              </a:tblGrid>
              <a:tr h="1318314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360363" algn="l"/>
                          <a:tab pos="449263" algn="l"/>
                          <a:tab pos="539750" algn="l"/>
                        </a:tabLs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1.3.3. Autonomia organizațional, academică, financiară și a resurselor umane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360363" algn="l"/>
                          <a:tab pos="449263" algn="l"/>
                          <a:tab pos="539750" algn="l"/>
                        </a:tabLst>
                      </a:pPr>
                      <a:r>
                        <a:rPr lang="ro-RO" sz="12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(Nu se aplică în cazul evaluării externe în vederea autorizării de funcționare provizorie)</a:t>
                      </a:r>
                      <a:endParaRPr lang="ro-RO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8" marR="45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0215" algn="l"/>
                        </a:tabLs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DR: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0215" algn="l"/>
                          <a:tab pos="201295" algn="l"/>
                        </a:tabLs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Codul </a:t>
                      </a:r>
                      <a:r>
                        <a:rPr lang="ro-RO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Educaţiei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0215" algn="l"/>
                          <a:tab pos="201295" algn="l"/>
                        </a:tabLs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Carta universitară;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0215" algn="l"/>
                          <a:tab pos="201295" algn="l"/>
                        </a:tabLs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Alte acte ale instituției care prevăd autonomia organizațională, financiară, academică și a resurselor umane (după caz);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0215" algn="l"/>
                          <a:tab pos="201295" algn="l"/>
                        </a:tabLs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Dovezi ce atestă implicarea instituției în viața socială a țării și a comunității (dimensiunea socială a instituției).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0215" algn="l"/>
                        </a:tabLs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RA: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Analiza și aprecierea procedurilor interne de asigurare a autonomiei instituției;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Analiza implicării instituției în viața socială a țării/comunității, în activități cu impact (domeniu: economic, administrativ, social, cultural, științific, artistic, sportiv ș.a.) la nivel local și/sau național.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8" marR="45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0215" algn="l"/>
                        </a:tabLs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1,0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instituția 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TimesNewRoman"/>
                          <a:cs typeface="Arial" panose="020B0604020202020204" pitchFamily="34" charset="0"/>
                        </a:rPr>
                        <a:t>dispune de 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proceduri interne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TimesNewRoman"/>
                          <a:cs typeface="Arial" panose="020B0604020202020204" pitchFamily="34" charset="0"/>
                        </a:rPr>
                        <a:t> de asigurare a autonomiei pe toate componentele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0215" algn="l"/>
                        </a:tabLs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instituția 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TimesNewRoman"/>
                          <a:cs typeface="Arial" panose="020B0604020202020204" pitchFamily="34" charset="0"/>
                        </a:rPr>
                        <a:t>dispune de 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proceduri interne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TimesNewRoman"/>
                          <a:cs typeface="Arial" panose="020B0604020202020204" pitchFamily="34" charset="0"/>
                        </a:rPr>
                        <a:t> de asigurare a autonomiei pentru cel puțin două componente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0215" algn="l"/>
                        </a:tabLs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instituția 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TimesNewRoman"/>
                          <a:cs typeface="Arial" panose="020B0604020202020204" pitchFamily="34" charset="0"/>
                        </a:rPr>
                        <a:t>dispune de 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proceduri interne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TimesNewRoman"/>
                          <a:cs typeface="Arial" panose="020B0604020202020204" pitchFamily="34" charset="0"/>
                        </a:rPr>
                        <a:t> de asigurare a autonomiei pentru mai puțin de două componente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8" marR="45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0215" algn="l"/>
                        </a:tabLs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8" marR="45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098246"/>
                  </a:ext>
                </a:extLst>
              </a:tr>
              <a:tr h="1071602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0215" algn="l"/>
                        </a:tabLs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1,0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instituția se implică activ în viața socială a țării/comunității, cu un impact social și economic semnificativ;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0215" algn="l"/>
                        </a:tabLs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instituția se implică în viața socială a țării/comunității, cu un impact social și economic nesemnificativ;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0215" algn="l"/>
                        </a:tabLs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instituția nu se implică în viața socială a țării/comunității.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8" marR="45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0215" algn="l"/>
                        </a:tabLs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8" marR="45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67687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975DCA-64B7-49BF-8EB0-09207A050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187832"/>
              </p:ext>
            </p:extLst>
          </p:nvPr>
        </p:nvGraphicFramePr>
        <p:xfrm>
          <a:off x="293683" y="1399369"/>
          <a:ext cx="8236083" cy="52178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191525">
                  <a:extLst>
                    <a:ext uri="{9D8B030D-6E8A-4147-A177-3AD203B41FA5}">
                      <a16:colId xmlns:a16="http://schemas.microsoft.com/office/drawing/2014/main" val="4280826117"/>
                    </a:ext>
                  </a:extLst>
                </a:gridCol>
                <a:gridCol w="3230808">
                  <a:extLst>
                    <a:ext uri="{9D8B030D-6E8A-4147-A177-3AD203B41FA5}">
                      <a16:colId xmlns:a16="http://schemas.microsoft.com/office/drawing/2014/main" val="3209166397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4082724422"/>
                    </a:ext>
                  </a:extLst>
                </a:gridCol>
                <a:gridCol w="861422">
                  <a:extLst>
                    <a:ext uri="{9D8B030D-6E8A-4147-A177-3AD203B41FA5}">
                      <a16:colId xmlns:a16="http://schemas.microsoft.com/office/drawing/2014/main" val="1508038764"/>
                    </a:ext>
                  </a:extLst>
                </a:gridCol>
              </a:tblGrid>
              <a:tr h="5217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0215" algn="l"/>
                        </a:tabLs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Indicatori de performanță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8" marR="45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0215" algn="l"/>
                        </a:tabLs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Documente de referință (DR)/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0215" algn="l"/>
                        </a:tabLs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Conținutul raportului de autoevaluare (RA)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8" marR="45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0215" algn="l"/>
                        </a:tabLs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Standarde de evaluare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8" marR="45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556895" algn="l"/>
                        </a:tabLs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Ponderea (puncte)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8" marR="45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836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18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555526"/>
            <a:ext cx="3851856" cy="576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latin typeface="+mj-lt"/>
              </a:rPr>
              <a:t>Criteriul 1.4. Managementul intern al calității (3,0 pct.)</a:t>
            </a:r>
            <a:endParaRPr sz="1600" dirty="0">
              <a:latin typeface="+mj-lt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6">
            <a:extLst>
              <a:ext uri="{FF2B5EF4-FFF2-40B4-BE49-F238E27FC236}">
                <a16:creationId xmlns:a16="http://schemas.microsoft.com/office/drawing/2014/main" id="{E29C8704-2B8B-4493-90A5-F14DAE750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974" y="562243"/>
            <a:ext cx="1656183" cy="479457"/>
          </a:xfrm>
          <a:prstGeom prst="rect">
            <a:avLst/>
          </a:prstGeom>
        </p:spPr>
      </p:pic>
      <p:sp>
        <p:nvSpPr>
          <p:cNvPr id="39" name="Text Box 75">
            <a:extLst>
              <a:ext uri="{FF2B5EF4-FFF2-40B4-BE49-F238E27FC236}">
                <a16:creationId xmlns:a16="http://schemas.microsoft.com/office/drawing/2014/main" id="{D9EC6BB1-C9B6-497B-AC58-E3497CD9438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23198" y="290089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55" name="Рисунок 24">
            <a:extLst>
              <a:ext uri="{FF2B5EF4-FFF2-40B4-BE49-F238E27FC236}">
                <a16:creationId xmlns:a16="http://schemas.microsoft.com/office/drawing/2014/main" id="{3E5AF1E5-86A8-4F34-8215-0F73E0F2A7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 t="24858" r="17355" b="19752"/>
          <a:stretch/>
        </p:blipFill>
        <p:spPr>
          <a:xfrm>
            <a:off x="7071490" y="599496"/>
            <a:ext cx="1093019" cy="638643"/>
          </a:xfrm>
          <a:prstGeom prst="rect">
            <a:avLst/>
          </a:prstGeom>
        </p:spPr>
      </p:pic>
      <p:pic>
        <p:nvPicPr>
          <p:cNvPr id="56" name="Рисунок 2">
            <a:extLst>
              <a:ext uri="{FF2B5EF4-FFF2-40B4-BE49-F238E27FC236}">
                <a16:creationId xmlns:a16="http://schemas.microsoft.com/office/drawing/2014/main" id="{7A603154-EA77-46E2-9804-1E413C4E7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093" y="705719"/>
            <a:ext cx="485020" cy="42587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58007F3-6ED0-4F6E-A6E8-BDF12EF09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301984"/>
              </p:ext>
            </p:extLst>
          </p:nvPr>
        </p:nvGraphicFramePr>
        <p:xfrm>
          <a:off x="440372" y="1419622"/>
          <a:ext cx="8236083" cy="326498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191525">
                  <a:extLst>
                    <a:ext uri="{9D8B030D-6E8A-4147-A177-3AD203B41FA5}">
                      <a16:colId xmlns:a16="http://schemas.microsoft.com/office/drawing/2014/main" val="2941573836"/>
                    </a:ext>
                  </a:extLst>
                </a:gridCol>
                <a:gridCol w="3444159">
                  <a:extLst>
                    <a:ext uri="{9D8B030D-6E8A-4147-A177-3AD203B41FA5}">
                      <a16:colId xmlns:a16="http://schemas.microsoft.com/office/drawing/2014/main" val="1596419908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348044457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3440795342"/>
                    </a:ext>
                  </a:extLst>
                </a:gridCol>
              </a:tblGrid>
              <a:tr h="5217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0215" algn="l"/>
                        </a:tabLs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Indicatori de performanță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8" marR="45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0215" algn="l"/>
                        </a:tabLs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Documente de referință (DR)/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0215" algn="l"/>
                        </a:tabLs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Conținutul raportului de autoevaluare (RA)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8" marR="45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0215" algn="l"/>
                        </a:tabLs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Standarde de evaluare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8" marR="45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556895" algn="l"/>
                        </a:tabLs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Ponderea (puncte)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8" marR="45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265899"/>
                  </a:ext>
                </a:extLst>
              </a:tr>
              <a:tr h="25396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0215" algn="l"/>
                        </a:tabLs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1.4.1. Organizarea și eficacitatea sistemului intern de asigurare a calității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0215" algn="l"/>
                        </a:tabLst>
                      </a:pPr>
                      <a:r>
                        <a:rPr lang="ro-RO" sz="12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(Nu se aplică în cazul evaluării externe în vederea autorizării de funcționare provizorie)</a:t>
                      </a:r>
                      <a:endParaRPr lang="ro-RO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8" marR="45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0215" algn="l"/>
                        </a:tabLs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DR: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9388" lvl="0" indent="-179388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Manualul calității;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9388" lvl="0" indent="-179388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Organigrama sistemului intern de asigurare a calității;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9388" lvl="0" indent="-179388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Regulamente de organizare și funcționare a sistemului intern de asigurare a calității;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9388" lvl="0" indent="-179388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Alte acte privind organizarea, funcționarea și monitorizarea eficacității sistemului intern de asigurare a calității.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9388" indent="-179388" algn="just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0215" algn="l"/>
                        </a:tabLs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RA: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9388" lvl="0" indent="-179388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Analiza structurii organizatorice a sistemului intern de asigurare a calității și a responsabilităților fiecărei subdiviziuni;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9388" lvl="0" indent="-179388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Analiza eficacității activității structurilor din cadrul sistemului intern de asigurare a calității.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8" marR="45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0215" algn="l"/>
                        </a:tabLs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1,0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instituția are un sistem intern de asigurare a calității funcțional și eficace;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0215" algn="l"/>
                        </a:tabLs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instituția are un sistem intern de asigurare a calității parțial funcțional și eficace; 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0215" algn="l"/>
                        </a:tabLs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instituția are un sistem intern de asigurare a calității nefuncțional.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0215" algn="l"/>
                        </a:tabLs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0215" algn="l"/>
                        </a:tabLst>
                      </a:pPr>
                      <a:r>
                        <a:rPr lang="ro-RO" sz="12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Standard de evaluare minim obligatoriu</a:t>
                      </a: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0215" algn="l"/>
                        </a:tabLst>
                      </a:pPr>
                      <a:r>
                        <a:rPr lang="ro-RO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Instituţia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învățământ trebuie să dispună de un sistem intern de asigurare a calității funcțional.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8" marR="45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0215" algn="l"/>
                        </a:tabLs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2,0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8" marR="45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027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60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9C457-6743-4DF1-987A-11882E7FE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74" y="1537988"/>
            <a:ext cx="5773949" cy="2724300"/>
          </a:xfrm>
        </p:spPr>
        <p:txBody>
          <a:bodyPr/>
          <a:lstStyle/>
          <a:p>
            <a:pPr marL="101600" indent="0">
              <a:buNone/>
            </a:pPr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600" indent="0">
              <a:buNone/>
            </a:pPr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600" indent="0" algn="ctr">
              <a:buNone/>
            </a:pPr>
            <a:r>
              <a:rPr lang="ro-RO" sz="3200" b="1" dirty="0">
                <a:latin typeface="Arial" panose="020B0604020202020204" pitchFamily="34" charset="0"/>
                <a:cs typeface="Arial" panose="020B0604020202020204" pitchFamily="34" charset="0"/>
              </a:rPr>
              <a:t>Vă mulțumim pentru atenție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A3639-CAE3-47D0-80B1-5DC06BB337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"/>
          </a:p>
        </p:txBody>
      </p:sp>
      <p:pic>
        <p:nvPicPr>
          <p:cNvPr id="6" name="Рисунок 24">
            <a:extLst>
              <a:ext uri="{FF2B5EF4-FFF2-40B4-BE49-F238E27FC236}">
                <a16:creationId xmlns:a16="http://schemas.microsoft.com/office/drawing/2014/main" id="{3B7DF0AD-A551-4C01-A019-5ADB02E3AC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 t="24858" r="17355" b="19752"/>
          <a:stretch/>
        </p:blipFill>
        <p:spPr>
          <a:xfrm>
            <a:off x="6804248" y="561890"/>
            <a:ext cx="1093019" cy="6386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76354E-9882-4EC6-A8BA-42BBE0340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700" y="667832"/>
            <a:ext cx="481626" cy="4267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440EE8-5265-4F8F-B53A-9D2AC0061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73" y="3753228"/>
            <a:ext cx="3334801" cy="1018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47DA0E-2E42-4740-81E4-1383AB04A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666" y="3756558"/>
            <a:ext cx="1195542" cy="119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9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58308" y="540410"/>
            <a:ext cx="3937138" cy="4794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Procedura de evaluare externă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dirty="0"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3" y="1451763"/>
            <a:ext cx="6777807" cy="5022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Inițierea procedurii de evaluare externă în vederea acreditării instituțiilor de învățământ poate fi solicitată de:</a:t>
            </a: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CEF6EBD-523D-4451-92AC-00EB6D4EF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2162734"/>
              </p:ext>
            </p:extLst>
          </p:nvPr>
        </p:nvGraphicFramePr>
        <p:xfrm>
          <a:off x="1403648" y="2431861"/>
          <a:ext cx="4392488" cy="2009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" name="Picture 6">
            <a:extLst>
              <a:ext uri="{FF2B5EF4-FFF2-40B4-BE49-F238E27FC236}">
                <a16:creationId xmlns:a16="http://schemas.microsoft.com/office/drawing/2014/main" id="{BCD240CC-BF60-4678-AB5E-62260F653D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0907" y="466058"/>
            <a:ext cx="1656183" cy="479457"/>
          </a:xfrm>
          <a:prstGeom prst="rect">
            <a:avLst/>
          </a:prstGeom>
        </p:spPr>
      </p:pic>
      <p:pic>
        <p:nvPicPr>
          <p:cNvPr id="27" name="Рисунок 24">
            <a:extLst>
              <a:ext uri="{FF2B5EF4-FFF2-40B4-BE49-F238E27FC236}">
                <a16:creationId xmlns:a16="http://schemas.microsoft.com/office/drawing/2014/main" id="{EFAFFA59-06C6-4CF6-A121-9F87C4C43F6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 t="24858" r="17355" b="19752"/>
          <a:stretch/>
        </p:blipFill>
        <p:spPr>
          <a:xfrm>
            <a:off x="7071490" y="599496"/>
            <a:ext cx="1093019" cy="638643"/>
          </a:xfrm>
          <a:prstGeom prst="rect">
            <a:avLst/>
          </a:prstGeom>
        </p:spPr>
      </p:pic>
      <p:pic>
        <p:nvPicPr>
          <p:cNvPr id="28" name="Рисунок 2">
            <a:extLst>
              <a:ext uri="{FF2B5EF4-FFF2-40B4-BE49-F238E27FC236}">
                <a16:creationId xmlns:a16="http://schemas.microsoft.com/office/drawing/2014/main" id="{DFCCF541-4DD8-429D-B934-A08045E96A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0093" y="705719"/>
            <a:ext cx="485020" cy="42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7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dirty="0"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512771" y="1451762"/>
            <a:ext cx="8186751" cy="3424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Inițierea procedurii de evaluare externă în vederea acreditării instituțiilor de învățămînt se realizează dacă sînt îndeplinite următoarele condiții: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a) instituția de învățământ dispune de autorizare de funcționare provizorie;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b) instituția de învățământ are acreditate </a:t>
            </a:r>
            <a:r>
              <a:rPr 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cel puțin jumătate din programele de studii;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c) în cazul reorganizării instituției de învățământ;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d) în alte cazuri prevăzute de legislația în vigoare.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Instituția de învățământ solicită efectuarea evaluării externe a calității cu cel puțin 6 luni înainte de expirarea autorizării de funcționare provizorie sau a acreditării.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6">
            <a:extLst>
              <a:ext uri="{FF2B5EF4-FFF2-40B4-BE49-F238E27FC236}">
                <a16:creationId xmlns:a16="http://schemas.microsoft.com/office/drawing/2014/main" id="{E29C8704-2B8B-4493-90A5-F14DAE7509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973" y="529036"/>
            <a:ext cx="1656183" cy="479457"/>
          </a:xfrm>
          <a:prstGeom prst="rect">
            <a:avLst/>
          </a:prstGeom>
        </p:spPr>
      </p:pic>
      <p:pic>
        <p:nvPicPr>
          <p:cNvPr id="23" name="Рисунок 24">
            <a:extLst>
              <a:ext uri="{FF2B5EF4-FFF2-40B4-BE49-F238E27FC236}">
                <a16:creationId xmlns:a16="http://schemas.microsoft.com/office/drawing/2014/main" id="{E45373D2-F62F-473E-888D-DD4F90DCCD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1490" y="599496"/>
            <a:ext cx="1093019" cy="638643"/>
          </a:xfrm>
          <a:prstGeom prst="rect">
            <a:avLst/>
          </a:prstGeom>
        </p:spPr>
      </p:pic>
      <p:pic>
        <p:nvPicPr>
          <p:cNvPr id="24" name="Рисунок 2">
            <a:extLst>
              <a:ext uri="{FF2B5EF4-FFF2-40B4-BE49-F238E27FC236}">
                <a16:creationId xmlns:a16="http://schemas.microsoft.com/office/drawing/2014/main" id="{7B4DF99F-B5C9-4212-A1D6-1CDA6D0A6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093" y="705719"/>
            <a:ext cx="485020" cy="425871"/>
          </a:xfrm>
          <a:prstGeom prst="rect">
            <a:avLst/>
          </a:prstGeom>
        </p:spPr>
      </p:pic>
      <p:sp>
        <p:nvSpPr>
          <p:cNvPr id="31" name="Google Shape;189;p12">
            <a:extLst>
              <a:ext uri="{FF2B5EF4-FFF2-40B4-BE49-F238E27FC236}">
                <a16:creationId xmlns:a16="http://schemas.microsoft.com/office/drawing/2014/main" id="{F935D6F0-FF8B-4D7D-ABF3-9994F09A76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8308" y="540410"/>
            <a:ext cx="3937138" cy="4794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latin typeface="+mj-lt"/>
              </a:rPr>
              <a:t>Procedura de evaluare externă</a:t>
            </a:r>
            <a:endParaRPr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576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6">
            <a:extLst>
              <a:ext uri="{FF2B5EF4-FFF2-40B4-BE49-F238E27FC236}">
                <a16:creationId xmlns:a16="http://schemas.microsoft.com/office/drawing/2014/main" id="{E29C8704-2B8B-4493-90A5-F14DAE750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367" y="585447"/>
            <a:ext cx="1656183" cy="479457"/>
          </a:xfrm>
          <a:prstGeom prst="rect">
            <a:avLst/>
          </a:prstGeom>
        </p:spPr>
      </p:pic>
      <p:pic>
        <p:nvPicPr>
          <p:cNvPr id="23" name="Рисунок 24">
            <a:extLst>
              <a:ext uri="{FF2B5EF4-FFF2-40B4-BE49-F238E27FC236}">
                <a16:creationId xmlns:a16="http://schemas.microsoft.com/office/drawing/2014/main" id="{537CDC4D-61CD-483C-A780-B434666CF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 t="24858" r="17355" b="19752"/>
          <a:stretch/>
        </p:blipFill>
        <p:spPr>
          <a:xfrm>
            <a:off x="7020272" y="482650"/>
            <a:ext cx="1093019" cy="638643"/>
          </a:xfrm>
          <a:prstGeom prst="rect">
            <a:avLst/>
          </a:prstGeom>
        </p:spPr>
      </p:pic>
      <p:pic>
        <p:nvPicPr>
          <p:cNvPr id="24" name="Рисунок 2">
            <a:extLst>
              <a:ext uri="{FF2B5EF4-FFF2-40B4-BE49-F238E27FC236}">
                <a16:creationId xmlns:a16="http://schemas.microsoft.com/office/drawing/2014/main" id="{ADEAB547-70D8-464D-9EEB-3CE5C30D2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391" y="623162"/>
            <a:ext cx="485020" cy="425871"/>
          </a:xfrm>
          <a:prstGeom prst="rect">
            <a:avLst/>
          </a:prstGeom>
        </p:spPr>
      </p:pic>
      <p:sp>
        <p:nvSpPr>
          <p:cNvPr id="28" name="Google Shape;189;p12">
            <a:extLst>
              <a:ext uri="{FF2B5EF4-FFF2-40B4-BE49-F238E27FC236}">
                <a16:creationId xmlns:a16="http://schemas.microsoft.com/office/drawing/2014/main" id="{040957C3-52EC-4DD5-8C32-6C88042B30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8308" y="540410"/>
            <a:ext cx="3937138" cy="4794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Procedura de evaluare externă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Объект 6">
            <a:extLst>
              <a:ext uri="{FF2B5EF4-FFF2-40B4-BE49-F238E27FC236}">
                <a16:creationId xmlns:a16="http://schemas.microsoft.com/office/drawing/2014/main" id="{DEE3EB61-4F3B-4D10-BF86-69D2A48846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128101"/>
              </p:ext>
            </p:extLst>
          </p:nvPr>
        </p:nvGraphicFramePr>
        <p:xfrm>
          <a:off x="292198" y="1360714"/>
          <a:ext cx="6587687" cy="3782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63521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6">
            <a:extLst>
              <a:ext uri="{FF2B5EF4-FFF2-40B4-BE49-F238E27FC236}">
                <a16:creationId xmlns:a16="http://schemas.microsoft.com/office/drawing/2014/main" id="{E29C8704-2B8B-4493-90A5-F14DAE750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367" y="585447"/>
            <a:ext cx="1656183" cy="479457"/>
          </a:xfrm>
          <a:prstGeom prst="rect">
            <a:avLst/>
          </a:prstGeom>
        </p:spPr>
      </p:pic>
      <p:pic>
        <p:nvPicPr>
          <p:cNvPr id="23" name="Рисунок 24">
            <a:extLst>
              <a:ext uri="{FF2B5EF4-FFF2-40B4-BE49-F238E27FC236}">
                <a16:creationId xmlns:a16="http://schemas.microsoft.com/office/drawing/2014/main" id="{537CDC4D-61CD-483C-A780-B434666CFD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 t="24858" r="17355" b="19752"/>
          <a:stretch/>
        </p:blipFill>
        <p:spPr>
          <a:xfrm>
            <a:off x="7020272" y="482650"/>
            <a:ext cx="1093019" cy="638643"/>
          </a:xfrm>
          <a:prstGeom prst="rect">
            <a:avLst/>
          </a:prstGeom>
        </p:spPr>
      </p:pic>
      <p:pic>
        <p:nvPicPr>
          <p:cNvPr id="24" name="Рисунок 2">
            <a:extLst>
              <a:ext uri="{FF2B5EF4-FFF2-40B4-BE49-F238E27FC236}">
                <a16:creationId xmlns:a16="http://schemas.microsoft.com/office/drawing/2014/main" id="{ADEAB547-70D8-464D-9EEB-3CE5C30D2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391" y="623162"/>
            <a:ext cx="485020" cy="425871"/>
          </a:xfrm>
          <a:prstGeom prst="rect">
            <a:avLst/>
          </a:prstGeom>
        </p:spPr>
      </p:pic>
      <p:sp>
        <p:nvSpPr>
          <p:cNvPr id="28" name="Google Shape;189;p12">
            <a:extLst>
              <a:ext uri="{FF2B5EF4-FFF2-40B4-BE49-F238E27FC236}">
                <a16:creationId xmlns:a16="http://schemas.microsoft.com/office/drawing/2014/main" id="{040957C3-52EC-4DD5-8C32-6C88042B30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8308" y="540410"/>
            <a:ext cx="3937138" cy="4794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Procedura de evaluare externă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Объект 6">
            <a:extLst>
              <a:ext uri="{FF2B5EF4-FFF2-40B4-BE49-F238E27FC236}">
                <a16:creationId xmlns:a16="http://schemas.microsoft.com/office/drawing/2014/main" id="{3F9BABF0-820A-4758-A8DD-92BD3C4F80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156812"/>
              </p:ext>
            </p:extLst>
          </p:nvPr>
        </p:nvGraphicFramePr>
        <p:xfrm>
          <a:off x="107504" y="1294616"/>
          <a:ext cx="6745380" cy="3848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04506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189;p12">
            <a:extLst>
              <a:ext uri="{FF2B5EF4-FFF2-40B4-BE49-F238E27FC236}">
                <a16:creationId xmlns:a16="http://schemas.microsoft.com/office/drawing/2014/main" id="{14E1D2DE-A398-4166-B3CD-4BF4C5BC5D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37577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Decizii în rezultatul evaluării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2AB64E-8913-424E-A101-C879CE47C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302" y="1537988"/>
            <a:ext cx="3990822" cy="3205060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o-RO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Autorizare de funcționare provizorie (art. 61)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o-RO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în cazul în care standardele de acreditare „corespund cerințelor” (90%) sau „corespund parțial cerințelor” (50-90%), CC al ANACEC propune autorizarea de funcționare provizorie a  instituției de învățământ pentru o perioadă de 5 ani. </a:t>
            </a:r>
          </a:p>
          <a:p>
            <a:pPr marL="0" indent="0" algn="just">
              <a:buNone/>
            </a:pPr>
            <a:r>
              <a:rPr lang="ro-RO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2) în cazul în care cel puțin un standard de acreditare „nu corespunde cerințelor</a:t>
            </a:r>
            <a:r>
              <a:rPr lang="ro-RO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”(&gt; 50%), </a:t>
            </a:r>
            <a:r>
              <a:rPr lang="ro-RO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CC al ANACEC propune neautorizarea de funcționare provizorie a  instituției de învățământ. </a:t>
            </a:r>
            <a:endParaRPr lang="ro-R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D69EB2-FFC6-4E5C-8DC5-7407CFDCAB9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96123" y="1537987"/>
            <a:ext cx="3923970" cy="3205061"/>
          </a:xfrm>
        </p:spPr>
        <p:txBody>
          <a:bodyPr/>
          <a:lstStyle/>
          <a:p>
            <a:pPr marL="101600" indent="0" algn="ctr">
              <a:buNone/>
            </a:pP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Acreditare (art. 62)</a:t>
            </a:r>
          </a:p>
          <a:p>
            <a:pPr marL="101600" indent="0" algn="just">
              <a:buNone/>
            </a:pP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1. în cazul în care toate standardele de acreditare „corespund cerințelor” (90%), CC al ANACEC propune acreditarea instituției de învățământ pentru o perioadă de 5 ani. </a:t>
            </a:r>
          </a:p>
          <a:p>
            <a:pPr marL="101600" indent="0" algn="just">
              <a:buNone/>
            </a:pP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2. în cazul în care trei sau mai multe standarde de acreditare ,,nu corespund cerințelor” (&gt; 50%)  sau cel puțin un standard de evaluare minim obligatoriu nu este întrunit, CC al ANACEC propune neacreditarea instituției de învățământ. </a:t>
            </a:r>
            <a:endParaRPr lang="ro-R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6">
            <a:extLst>
              <a:ext uri="{FF2B5EF4-FFF2-40B4-BE49-F238E27FC236}">
                <a16:creationId xmlns:a16="http://schemas.microsoft.com/office/drawing/2014/main" id="{E29C8704-2B8B-4493-90A5-F14DAE750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109" y="497782"/>
            <a:ext cx="1656183" cy="479457"/>
          </a:xfrm>
          <a:prstGeom prst="rect">
            <a:avLst/>
          </a:prstGeom>
        </p:spPr>
      </p:pic>
      <p:pic>
        <p:nvPicPr>
          <p:cNvPr id="26" name="Рисунок 24">
            <a:extLst>
              <a:ext uri="{FF2B5EF4-FFF2-40B4-BE49-F238E27FC236}">
                <a16:creationId xmlns:a16="http://schemas.microsoft.com/office/drawing/2014/main" id="{7ACAD54E-908A-4A4E-8C5A-7E5C795019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 t="24858" r="17355" b="19752"/>
          <a:stretch/>
        </p:blipFill>
        <p:spPr>
          <a:xfrm>
            <a:off x="7071490" y="599496"/>
            <a:ext cx="1093019" cy="638643"/>
          </a:xfrm>
          <a:prstGeom prst="rect">
            <a:avLst/>
          </a:prstGeom>
        </p:spPr>
      </p:pic>
      <p:pic>
        <p:nvPicPr>
          <p:cNvPr id="27" name="Рисунок 2">
            <a:extLst>
              <a:ext uri="{FF2B5EF4-FFF2-40B4-BE49-F238E27FC236}">
                <a16:creationId xmlns:a16="http://schemas.microsoft.com/office/drawing/2014/main" id="{A62FC65E-EBEE-4169-A218-28D3C6D91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093" y="705719"/>
            <a:ext cx="485020" cy="42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555526"/>
            <a:ext cx="3851856" cy="576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latin typeface="+mj-lt"/>
              </a:rPr>
              <a:t>Ghidul de evaluare externă</a:t>
            </a:r>
            <a:endParaRPr sz="1600" dirty="0">
              <a:latin typeface="+mj-lt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6">
            <a:extLst>
              <a:ext uri="{FF2B5EF4-FFF2-40B4-BE49-F238E27FC236}">
                <a16:creationId xmlns:a16="http://schemas.microsoft.com/office/drawing/2014/main" id="{E29C8704-2B8B-4493-90A5-F14DAE750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05550"/>
            <a:ext cx="1656183" cy="479457"/>
          </a:xfrm>
          <a:prstGeom prst="rect">
            <a:avLst/>
          </a:prstGeom>
        </p:spPr>
      </p:pic>
      <p:grpSp>
        <p:nvGrpSpPr>
          <p:cNvPr id="27" name="Group 61">
            <a:extLst>
              <a:ext uri="{FF2B5EF4-FFF2-40B4-BE49-F238E27FC236}">
                <a16:creationId xmlns:a16="http://schemas.microsoft.com/office/drawing/2014/main" id="{4366E52A-0F8B-42EE-86BF-F92838F8B2D0}"/>
              </a:ext>
            </a:extLst>
          </p:cNvPr>
          <p:cNvGrpSpPr>
            <a:grpSpLocks/>
          </p:cNvGrpSpPr>
          <p:nvPr/>
        </p:nvGrpSpPr>
        <p:grpSpPr bwMode="auto">
          <a:xfrm>
            <a:off x="169211" y="1203598"/>
            <a:ext cx="4724400" cy="685800"/>
            <a:chOff x="1296" y="1824"/>
            <a:chExt cx="2976" cy="432"/>
          </a:xfrm>
        </p:grpSpPr>
        <p:sp>
          <p:nvSpPr>
            <p:cNvPr id="28" name="AutoShape 62">
              <a:extLst>
                <a:ext uri="{FF2B5EF4-FFF2-40B4-BE49-F238E27FC236}">
                  <a16:creationId xmlns:a16="http://schemas.microsoft.com/office/drawing/2014/main" id="{A92550DD-7A7F-423D-9BDC-D09D9A1445C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63">
              <a:extLst>
                <a:ext uri="{FF2B5EF4-FFF2-40B4-BE49-F238E27FC236}">
                  <a16:creationId xmlns:a16="http://schemas.microsoft.com/office/drawing/2014/main" id="{4D0FA67E-F2CC-4949-A3C2-C0D3898B04E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64">
              <a:extLst>
                <a:ext uri="{FF2B5EF4-FFF2-40B4-BE49-F238E27FC236}">
                  <a16:creationId xmlns:a16="http://schemas.microsoft.com/office/drawing/2014/main" id="{5FE4361D-A18D-4FA0-8608-A6FD10ECB56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o-RO" b="1" dirty="0">
                  <a:solidFill>
                    <a:srgbClr val="000000"/>
                  </a:solidFill>
                </a:rPr>
                <a:t>S</a:t>
              </a:r>
              <a:r>
                <a:rPr lang="en-US" b="1" dirty="0">
                  <a:solidFill>
                    <a:srgbClr val="000000"/>
                  </a:solidFill>
                </a:rPr>
                <a:t>tandard</a:t>
              </a:r>
              <a:r>
                <a:rPr lang="ro-RO" b="1" dirty="0">
                  <a:solidFill>
                    <a:srgbClr val="000000"/>
                  </a:solidFill>
                </a:rPr>
                <a:t>e de a</a:t>
              </a:r>
              <a:r>
                <a:rPr lang="en-US" b="1" dirty="0">
                  <a:solidFill>
                    <a:srgbClr val="000000"/>
                  </a:solidFill>
                </a:rPr>
                <a:t>credita</a:t>
              </a:r>
              <a:r>
                <a:rPr lang="ro-RO" b="1" dirty="0">
                  <a:solidFill>
                    <a:srgbClr val="000000"/>
                  </a:solidFill>
                </a:rPr>
                <a:t>re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1" name="Text Box 65">
              <a:extLst>
                <a:ext uri="{FF2B5EF4-FFF2-40B4-BE49-F238E27FC236}">
                  <a16:creationId xmlns:a16="http://schemas.microsoft.com/office/drawing/2014/main" id="{C3DF5EDE-D4CD-43AE-A837-5435BA6579B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32" name="AutoShape 67">
            <a:extLst>
              <a:ext uri="{FF2B5EF4-FFF2-40B4-BE49-F238E27FC236}">
                <a16:creationId xmlns:a16="http://schemas.microsoft.com/office/drawing/2014/main" id="{1D0D0BA5-2281-4485-BAE9-8A80D3607F03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0997" y="1964414"/>
            <a:ext cx="4392614" cy="4778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tint val="21176"/>
                  <a:invGamma/>
                </a:schemeClr>
              </a:gs>
              <a:gs pos="100000">
                <a:srgbClr val="2E80DA"/>
              </a:gs>
            </a:gsLst>
            <a:lin ang="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68">
            <a:extLst>
              <a:ext uri="{FF2B5EF4-FFF2-40B4-BE49-F238E27FC236}">
                <a16:creationId xmlns:a16="http://schemas.microsoft.com/office/drawing/2014/main" id="{FE1EA737-BB53-450B-AC5D-82FFDD3D32B2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311" y="1969177"/>
            <a:ext cx="685800" cy="685800"/>
          </a:xfrm>
          <a:prstGeom prst="diamond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69">
            <a:extLst>
              <a:ext uri="{FF2B5EF4-FFF2-40B4-BE49-F238E27FC236}">
                <a16:creationId xmlns:a16="http://schemas.microsoft.com/office/drawing/2014/main" id="{352D81E7-9505-47F5-96E1-304E817D509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44713" y="2076889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o-RO" b="1" dirty="0">
                <a:solidFill>
                  <a:srgbClr val="000000"/>
                </a:solidFill>
              </a:rPr>
              <a:t>Criterii de e</a:t>
            </a:r>
            <a:r>
              <a:rPr lang="en-US" b="1" dirty="0">
                <a:solidFill>
                  <a:srgbClr val="000000"/>
                </a:solidFill>
              </a:rPr>
              <a:t>valua</a:t>
            </a:r>
            <a:r>
              <a:rPr lang="ro-RO" b="1" dirty="0">
                <a:solidFill>
                  <a:srgbClr val="000000"/>
                </a:solidFill>
              </a:rPr>
              <a:t>re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5" name="Text Box 70">
            <a:extLst>
              <a:ext uri="{FF2B5EF4-FFF2-40B4-BE49-F238E27FC236}">
                <a16:creationId xmlns:a16="http://schemas.microsoft.com/office/drawing/2014/main" id="{C1B2344C-CE5B-4ABB-B44F-4EB70BD9909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73024" y="2055132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AutoShape 72">
            <a:extLst>
              <a:ext uri="{FF2B5EF4-FFF2-40B4-BE49-F238E27FC236}">
                <a16:creationId xmlns:a16="http://schemas.microsoft.com/office/drawing/2014/main" id="{A2178265-5919-4121-A9B7-C599CA7B871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5459" y="2771457"/>
            <a:ext cx="4343402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gamma/>
                  <a:tint val="21176"/>
                  <a:invGamma/>
                </a:schemeClr>
              </a:gs>
              <a:gs pos="100000">
                <a:srgbClr val="F25F50"/>
              </a:gs>
            </a:gsLst>
            <a:lin ang="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utoShape 73">
            <a:extLst>
              <a:ext uri="{FF2B5EF4-FFF2-40B4-BE49-F238E27FC236}">
                <a16:creationId xmlns:a16="http://schemas.microsoft.com/office/drawing/2014/main" id="{A818326B-775F-4C33-8926-3E13EB774CE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7131" y="2733637"/>
            <a:ext cx="685800" cy="685800"/>
          </a:xfrm>
          <a:prstGeom prst="diamond">
            <a:avLst/>
          </a:prstGeom>
          <a:solidFill>
            <a:srgbClr val="C00000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74">
            <a:extLst>
              <a:ext uri="{FF2B5EF4-FFF2-40B4-BE49-F238E27FC236}">
                <a16:creationId xmlns:a16="http://schemas.microsoft.com/office/drawing/2014/main" id="{AA9721D0-B8DB-4FDF-8959-5AD3A3CFC28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00204" y="2801727"/>
            <a:ext cx="39269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o-RO" b="1" dirty="0">
                <a:solidFill>
                  <a:srgbClr val="000000"/>
                </a:solidFill>
              </a:rPr>
              <a:t>Indicatori de p</a:t>
            </a:r>
            <a:r>
              <a:rPr lang="en-US" b="1" dirty="0">
                <a:solidFill>
                  <a:srgbClr val="000000"/>
                </a:solidFill>
              </a:rPr>
              <a:t>erforman</a:t>
            </a:r>
            <a:r>
              <a:rPr lang="ro-RO" b="1" dirty="0" err="1">
                <a:solidFill>
                  <a:srgbClr val="000000"/>
                </a:solidFill>
              </a:rPr>
              <a:t>ță</a:t>
            </a:r>
            <a:endParaRPr lang="vi-VN" b="1" dirty="0">
              <a:solidFill>
                <a:srgbClr val="000000"/>
              </a:solidFill>
            </a:endParaRPr>
          </a:p>
        </p:txBody>
      </p:sp>
      <p:sp>
        <p:nvSpPr>
          <p:cNvPr id="39" name="Text Box 75">
            <a:extLst>
              <a:ext uri="{FF2B5EF4-FFF2-40B4-BE49-F238E27FC236}">
                <a16:creationId xmlns:a16="http://schemas.microsoft.com/office/drawing/2014/main" id="{D9EC6BB1-C9B6-497B-AC58-E3497CD9438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73075" y="288206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40" name="Group 76">
            <a:extLst>
              <a:ext uri="{FF2B5EF4-FFF2-40B4-BE49-F238E27FC236}">
                <a16:creationId xmlns:a16="http://schemas.microsoft.com/office/drawing/2014/main" id="{34AC5BC8-5C86-4E0C-B975-0CE1C503E07A}"/>
              </a:ext>
            </a:extLst>
          </p:cNvPr>
          <p:cNvGrpSpPr>
            <a:grpSpLocks/>
          </p:cNvGrpSpPr>
          <p:nvPr/>
        </p:nvGrpSpPr>
        <p:grpSpPr bwMode="auto">
          <a:xfrm>
            <a:off x="131111" y="3518576"/>
            <a:ext cx="4724400" cy="685800"/>
            <a:chOff x="1296" y="1824"/>
            <a:chExt cx="2976" cy="432"/>
          </a:xfrm>
        </p:grpSpPr>
        <p:sp>
          <p:nvSpPr>
            <p:cNvPr id="41" name="AutoShape 77">
              <a:extLst>
                <a:ext uri="{FF2B5EF4-FFF2-40B4-BE49-F238E27FC236}">
                  <a16:creationId xmlns:a16="http://schemas.microsoft.com/office/drawing/2014/main" id="{B9C93943-C857-4EAD-9239-EA5E55EE86A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78">
              <a:extLst>
                <a:ext uri="{FF2B5EF4-FFF2-40B4-BE49-F238E27FC236}">
                  <a16:creationId xmlns:a16="http://schemas.microsoft.com/office/drawing/2014/main" id="{B4CEB9A1-F44D-4092-B331-7F6DCCC2A02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79">
              <a:extLst>
                <a:ext uri="{FF2B5EF4-FFF2-40B4-BE49-F238E27FC236}">
                  <a16:creationId xmlns:a16="http://schemas.microsoft.com/office/drawing/2014/main" id="{2B3AB311-C7D8-4999-8C89-971D46BD772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o-RO" b="1" dirty="0">
                  <a:solidFill>
                    <a:srgbClr val="000000"/>
                  </a:solidFill>
                </a:rPr>
                <a:t>Standarde de e</a:t>
              </a:r>
              <a:r>
                <a:rPr lang="en-US" b="1" dirty="0">
                  <a:solidFill>
                    <a:srgbClr val="000000"/>
                  </a:solidFill>
                </a:rPr>
                <a:t>valua</a:t>
              </a:r>
              <a:r>
                <a:rPr lang="ro-RO" b="1" dirty="0">
                  <a:solidFill>
                    <a:srgbClr val="000000"/>
                  </a:solidFill>
                </a:rPr>
                <a:t>re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Text Box 80">
              <a:extLst>
                <a:ext uri="{FF2B5EF4-FFF2-40B4-BE49-F238E27FC236}">
                  <a16:creationId xmlns:a16="http://schemas.microsoft.com/office/drawing/2014/main" id="{B6805E75-7876-424D-AD1E-E1E83EC740F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45" name="AutoShape 77">
            <a:extLst>
              <a:ext uri="{FF2B5EF4-FFF2-40B4-BE49-F238E27FC236}">
                <a16:creationId xmlns:a16="http://schemas.microsoft.com/office/drawing/2014/main" id="{979A1E4B-7E43-4333-B770-FB55619760B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2111" y="4380419"/>
            <a:ext cx="4343400" cy="59927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2FFC5"/>
              </a:gs>
              <a:gs pos="100000">
                <a:srgbClr val="54A800"/>
              </a:gs>
            </a:gsLst>
            <a:lin ang="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78">
            <a:extLst>
              <a:ext uri="{FF2B5EF4-FFF2-40B4-BE49-F238E27FC236}">
                <a16:creationId xmlns:a16="http://schemas.microsoft.com/office/drawing/2014/main" id="{08BCF10A-7BFF-435E-848E-3C08289E380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1111" y="4261357"/>
            <a:ext cx="685800" cy="685800"/>
          </a:xfrm>
          <a:prstGeom prst="diamond">
            <a:avLst/>
          </a:prstGeom>
          <a:solidFill>
            <a:srgbClr val="339D85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79">
            <a:extLst>
              <a:ext uri="{FF2B5EF4-FFF2-40B4-BE49-F238E27FC236}">
                <a16:creationId xmlns:a16="http://schemas.microsoft.com/office/drawing/2014/main" id="{E189C003-CD36-4A99-AA10-9BEBA44C3C0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04199" y="4333365"/>
            <a:ext cx="35703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endParaRPr lang="ro-RO" b="1" dirty="0">
              <a:solidFill>
                <a:srgbClr val="000000"/>
              </a:solidFill>
            </a:endParaRPr>
          </a:p>
          <a:p>
            <a:pPr algn="ctr" eaLnBrk="0" hangingPunct="0"/>
            <a:r>
              <a:rPr lang="ro-RO" b="1" dirty="0">
                <a:solidFill>
                  <a:srgbClr val="000000"/>
                </a:solidFill>
              </a:rPr>
              <a:t>Standarde de e</a:t>
            </a:r>
            <a:r>
              <a:rPr lang="en-US" b="1" dirty="0">
                <a:solidFill>
                  <a:srgbClr val="000000"/>
                </a:solidFill>
              </a:rPr>
              <a:t>valua</a:t>
            </a:r>
            <a:r>
              <a:rPr lang="ro-RO" b="1" dirty="0">
                <a:solidFill>
                  <a:srgbClr val="000000"/>
                </a:solidFill>
              </a:rPr>
              <a:t>re minim obligatorii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8" name="Text Box 80">
            <a:extLst>
              <a:ext uri="{FF2B5EF4-FFF2-40B4-BE49-F238E27FC236}">
                <a16:creationId xmlns:a16="http://schemas.microsoft.com/office/drawing/2014/main" id="{7EAED36E-7B2B-473F-B2DC-4B79E441DB7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7004" y="435978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B29B773-3802-4BB2-800D-80FA97491398}"/>
              </a:ext>
            </a:extLst>
          </p:cNvPr>
          <p:cNvSpPr txBox="1"/>
          <p:nvPr/>
        </p:nvSpPr>
        <p:spPr>
          <a:xfrm>
            <a:off x="5274611" y="1393051"/>
            <a:ext cx="3570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10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standard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</a:rPr>
              <a:t>e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</a:rPr>
              <a:t>de acreditare î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n 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</a:rPr>
              <a:t>corespundere cu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</a:rPr>
              <a:t>ESG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 - 2015</a:t>
            </a:r>
            <a:endParaRPr lang="ro-RO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C0E7CD7-C0A1-438D-88E2-66B196386E59}"/>
              </a:ext>
            </a:extLst>
          </p:cNvPr>
          <p:cNvSpPr txBox="1"/>
          <p:nvPr/>
        </p:nvSpPr>
        <p:spPr>
          <a:xfrm>
            <a:off x="5310615" y="2078099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/>
              <a:t>Fiecare din cele </a:t>
            </a:r>
            <a:r>
              <a:rPr lang="ru-RU" sz="1400" dirty="0"/>
              <a:t>10 </a:t>
            </a:r>
            <a:r>
              <a:rPr lang="en-US" sz="1400" dirty="0"/>
              <a:t>standard</a:t>
            </a:r>
            <a:r>
              <a:rPr lang="ro-RO" sz="1400" dirty="0"/>
              <a:t>e</a:t>
            </a:r>
            <a:r>
              <a:rPr lang="en-US" sz="1400" dirty="0"/>
              <a:t> </a:t>
            </a:r>
            <a:r>
              <a:rPr lang="ro-RO" sz="1400" dirty="0"/>
              <a:t>sunt descrise de 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</a:rPr>
              <a:t>criterii de evaluare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853074-F1CC-4106-A635-9064F9711E0B}"/>
              </a:ext>
            </a:extLst>
          </p:cNvPr>
          <p:cNvSpPr txBox="1"/>
          <p:nvPr/>
        </p:nvSpPr>
        <p:spPr>
          <a:xfrm>
            <a:off x="5310614" y="2847394"/>
            <a:ext cx="322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/>
              <a:t>Criteriile de e</a:t>
            </a:r>
            <a:r>
              <a:rPr lang="en-US" sz="1400" dirty="0"/>
              <a:t>valua</a:t>
            </a:r>
            <a:r>
              <a:rPr lang="ro-RO" sz="1400" dirty="0"/>
              <a:t>re</a:t>
            </a:r>
            <a:r>
              <a:rPr lang="en-US" sz="1400" dirty="0"/>
              <a:t> </a:t>
            </a:r>
            <a:r>
              <a:rPr lang="ro-RO" sz="1400" dirty="0"/>
              <a:t>sunt descrise de </a:t>
            </a:r>
            <a:r>
              <a:rPr lang="ro-RO" sz="1400" dirty="0">
                <a:solidFill>
                  <a:schemeClr val="tx1">
                    <a:lumMod val="50000"/>
                  </a:schemeClr>
                </a:solidFill>
              </a:rPr>
              <a:t>indicatori de performanță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FDF7052-7B8D-4796-9B2E-42EABD46AE07}"/>
              </a:ext>
            </a:extLst>
          </p:cNvPr>
          <p:cNvSpPr txBox="1"/>
          <p:nvPr/>
        </p:nvSpPr>
        <p:spPr>
          <a:xfrm>
            <a:off x="5364087" y="3606957"/>
            <a:ext cx="33843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solidFill>
                  <a:schemeClr val="tx1">
                    <a:lumMod val="50000"/>
                  </a:schemeClr>
                </a:solidFill>
              </a:rPr>
              <a:t>Standardele de evaluare descriu </a:t>
            </a:r>
            <a:r>
              <a:rPr lang="ro-RO" sz="1400" dirty="0"/>
              <a:t>(cantitativ și/sau calitativ) cerințele și condițiile de îndeplinire a indicatorului.</a:t>
            </a:r>
            <a:endParaRPr lang="ru-RU" sz="1400" dirty="0"/>
          </a:p>
        </p:txBody>
      </p:sp>
      <p:pic>
        <p:nvPicPr>
          <p:cNvPr id="53" name="Рисунок 24">
            <a:extLst>
              <a:ext uri="{FF2B5EF4-FFF2-40B4-BE49-F238E27FC236}">
                <a16:creationId xmlns:a16="http://schemas.microsoft.com/office/drawing/2014/main" id="{E7BAE266-4865-4DEA-B026-46BBBD9E31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 t="24858" r="17355" b="19752"/>
          <a:stretch/>
        </p:blipFill>
        <p:spPr>
          <a:xfrm>
            <a:off x="6966799" y="564955"/>
            <a:ext cx="1093019" cy="638643"/>
          </a:xfrm>
          <a:prstGeom prst="rect">
            <a:avLst/>
          </a:prstGeom>
        </p:spPr>
      </p:pic>
      <p:pic>
        <p:nvPicPr>
          <p:cNvPr id="54" name="Рисунок 2">
            <a:extLst>
              <a:ext uri="{FF2B5EF4-FFF2-40B4-BE49-F238E27FC236}">
                <a16:creationId xmlns:a16="http://schemas.microsoft.com/office/drawing/2014/main" id="{A10B2A5B-D6C4-473F-9E8F-AB62023D4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9155" y="677297"/>
            <a:ext cx="485020" cy="42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8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D3326-14CA-40D3-B196-AF169E9701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1BFC62-82B2-4F40-BCB8-A012D856A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498112"/>
            <a:ext cx="1091279" cy="76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3EA2A7-A166-477D-9ED3-15F41F074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880" y="667833"/>
            <a:ext cx="481626" cy="426757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22428D4-83E8-45BB-B830-587E2ADAB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346270"/>
              </p:ext>
            </p:extLst>
          </p:nvPr>
        </p:nvGraphicFramePr>
        <p:xfrm>
          <a:off x="251520" y="1491630"/>
          <a:ext cx="6624736" cy="3366761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875924">
                  <a:extLst>
                    <a:ext uri="{9D8B030D-6E8A-4147-A177-3AD203B41FA5}">
                      <a16:colId xmlns:a16="http://schemas.microsoft.com/office/drawing/2014/main" val="3029869990"/>
                    </a:ext>
                  </a:extLst>
                </a:gridCol>
                <a:gridCol w="748812">
                  <a:extLst>
                    <a:ext uri="{9D8B030D-6E8A-4147-A177-3AD203B41FA5}">
                      <a16:colId xmlns:a16="http://schemas.microsoft.com/office/drawing/2014/main" val="4245195963"/>
                    </a:ext>
                  </a:extLst>
                </a:gridCol>
              </a:tblGrid>
              <a:tr h="289320"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Standard de acreditare 1. Politici pentru asigurarea calității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14 pct.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889852"/>
                  </a:ext>
                </a:extLst>
              </a:tr>
              <a:tr h="284433">
                <a:tc>
                  <a:txBody>
                    <a:bodyPr/>
                    <a:lstStyle/>
                    <a:p>
                      <a:r>
                        <a:rPr lang="ro-RO" sz="1200" b="1" dirty="0"/>
                        <a:t>Standard de acreditare 2. Proiectarea și aprobarea programelor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 dirty="0"/>
                        <a:t>4 pct.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740499"/>
                  </a:ext>
                </a:extLst>
              </a:tr>
              <a:tr h="218335">
                <a:tc>
                  <a:txBody>
                    <a:bodyPr/>
                    <a:lstStyle/>
                    <a:p>
                      <a:r>
                        <a:rPr lang="it-IT" sz="1200" b="1" dirty="0"/>
                        <a:t>Standard de acreditare 3. Învățarea, predarea și evaluarea centrate pe student</a:t>
                      </a:r>
                      <a:endParaRPr lang="ro-RO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 dirty="0"/>
                        <a:t>9 pct.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980754"/>
                  </a:ext>
                </a:extLst>
              </a:tr>
              <a:tr h="483536">
                <a:tc>
                  <a:txBody>
                    <a:bodyPr/>
                    <a:lstStyle/>
                    <a:p>
                      <a:r>
                        <a:rPr lang="pt-BR" sz="1200" b="1" dirty="0"/>
                        <a:t>Standard de acreditare 4. Admiterea, evoluția, recunoașterea și dobîndirea de certificări de către student</a:t>
                      </a:r>
                      <a:endParaRPr lang="ro-RO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 dirty="0"/>
                        <a:t>9 pct.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283008"/>
                  </a:ext>
                </a:extLst>
              </a:tr>
              <a:tr h="284433">
                <a:tc>
                  <a:txBody>
                    <a:bodyPr/>
                    <a:lstStyle/>
                    <a:p>
                      <a:r>
                        <a:rPr lang="ro-RO" sz="1200" b="1" dirty="0"/>
                        <a:t>Standard de acreditare 5. Personalul academic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 dirty="0"/>
                        <a:t>19 pct.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1946702"/>
                  </a:ext>
                </a:extLst>
              </a:tr>
              <a:tr h="328174">
                <a:tc>
                  <a:txBody>
                    <a:bodyPr/>
                    <a:lstStyle/>
                    <a:p>
                      <a:r>
                        <a:rPr lang="ro-RO" sz="1200" b="1" dirty="0"/>
                        <a:t>Standard de acreditare 6. Resursele de învățare și sprijinul pentru student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 dirty="0"/>
                        <a:t>20 pct.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474909"/>
                  </a:ext>
                </a:extLst>
              </a:tr>
              <a:tr h="284433">
                <a:tc>
                  <a:txBody>
                    <a:bodyPr/>
                    <a:lstStyle/>
                    <a:p>
                      <a:r>
                        <a:rPr lang="ro-RO" sz="1200" b="1" dirty="0"/>
                        <a:t>Standard de acreditare 7.  Managementul informației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 dirty="0"/>
                        <a:t>6 pct.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845460"/>
                  </a:ext>
                </a:extLst>
              </a:tr>
              <a:tr h="284433">
                <a:tc>
                  <a:txBody>
                    <a:bodyPr/>
                    <a:lstStyle/>
                    <a:p>
                      <a:r>
                        <a:rPr lang="ro-RO" sz="1200" b="1" dirty="0"/>
                        <a:t>Standard de acreditare 8. Informații de interes public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 dirty="0"/>
                        <a:t>4 pct.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15351"/>
                  </a:ext>
                </a:extLst>
              </a:tr>
              <a:tr h="350719">
                <a:tc>
                  <a:txBody>
                    <a:bodyPr/>
                    <a:lstStyle/>
                    <a:p>
                      <a:r>
                        <a:rPr lang="ro-RO" sz="1200" b="1" dirty="0"/>
                        <a:t>Standard de acreditare 9. Monitorizarea continuă și evaluarea periodică a programelor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 dirty="0"/>
                        <a:t>12 pct.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401058"/>
                  </a:ext>
                </a:extLst>
              </a:tr>
              <a:tr h="396479">
                <a:tc>
                  <a:txBody>
                    <a:bodyPr/>
                    <a:lstStyle/>
                    <a:p>
                      <a:r>
                        <a:rPr lang="ro-RO" sz="1200" b="1" dirty="0"/>
                        <a:t>Standard de acreditare 10. Asigurarea externă a calității în mod ciclic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b="1" dirty="0"/>
                        <a:t>3 pct.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324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2130</Words>
  <Application>Microsoft Office PowerPoint</Application>
  <PresentationFormat>Экран (16:9)</PresentationFormat>
  <Paragraphs>307</Paragraphs>
  <Slides>22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Arvo</vt:lpstr>
      <vt:lpstr>Times New Roman</vt:lpstr>
      <vt:lpstr>Arial Unicode MS</vt:lpstr>
      <vt:lpstr>Roboto Condensed Light</vt:lpstr>
      <vt:lpstr>Wingdings</vt:lpstr>
      <vt:lpstr>Calibri</vt:lpstr>
      <vt:lpstr>TimesNewRoman</vt:lpstr>
      <vt:lpstr>Roboto Condensed</vt:lpstr>
      <vt:lpstr>Salerio template</vt:lpstr>
      <vt:lpstr>Project acronym: QFORTE Project title: QFORTE - Enhancement of Quality Assurance in Higher Education System in Moldova (Ref. nr.: 618742-EPP-1-2020-1-MD-EPPKA2-CBHE-SP)   Metodologia și  Ghidul de evaluare externă a instituțiilor de învățământ superior (ANACEC)  Country workshop 30 September, 2021</vt:lpstr>
      <vt:lpstr>Cadrul legal</vt:lpstr>
      <vt:lpstr>Procedura de evaluare externă</vt:lpstr>
      <vt:lpstr>Procedura de evaluare externă</vt:lpstr>
      <vt:lpstr>Procedura de evaluare externă</vt:lpstr>
      <vt:lpstr>Procedura de evaluare externă</vt:lpstr>
      <vt:lpstr>Decizii în rezultatul evaluării</vt:lpstr>
      <vt:lpstr>Ghidul de evaluare externă</vt:lpstr>
      <vt:lpstr>Презентация PowerPoint</vt:lpstr>
      <vt:lpstr>Ghidul de evaluare externă</vt:lpstr>
      <vt:lpstr>Ghidul de evaluare externă</vt:lpstr>
      <vt:lpstr>Ghidul de evaluare externă</vt:lpstr>
      <vt:lpstr>Ghidul de evaluare externă</vt:lpstr>
      <vt:lpstr>Ghidul de evaluare externă</vt:lpstr>
      <vt:lpstr>Ghidul de evaluare externă</vt:lpstr>
      <vt:lpstr>Ghidul de evaluare externă</vt:lpstr>
      <vt:lpstr>Ghidul de evaluare externă</vt:lpstr>
      <vt:lpstr>Ghidul de evaluare externă</vt:lpstr>
      <vt:lpstr>Ghidul de evaluare externă</vt:lpstr>
      <vt:lpstr>Criteriul 1.3. Organizarea internă a instituției </vt:lpstr>
      <vt:lpstr>Criteriul 1.4. Managementul intern al calității (3,0 pct.)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VeliscoN</dc:creator>
  <cp:lastModifiedBy>Admin</cp:lastModifiedBy>
  <cp:revision>109</cp:revision>
  <dcterms:modified xsi:type="dcterms:W3CDTF">2021-10-13T12:27:35Z</dcterms:modified>
</cp:coreProperties>
</file>