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14"/>
  </p:notesMasterIdLst>
  <p:sldIdLst>
    <p:sldId id="256" r:id="rId2"/>
    <p:sldId id="257" r:id="rId3"/>
    <p:sldId id="289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88" r:id="rId12"/>
    <p:sldId id="298" r:id="rId13"/>
  </p:sldIdLst>
  <p:sldSz cx="9144000" cy="5143500" type="screen16x9"/>
  <p:notesSz cx="6858000" cy="9144000"/>
  <p:embeddedFontLst>
    <p:embeddedFont>
      <p:font typeface="Arvo" panose="020B0604020202020204" charset="0"/>
      <p:regular r:id="rId15"/>
      <p:bold r:id="rId16"/>
      <p:italic r:id="rId17"/>
      <p:boldItalic r:id="rId18"/>
    </p:embeddedFont>
    <p:embeddedFont>
      <p:font typeface="Roboto Condensed" panose="020B0604020202020204" charset="0"/>
      <p:regular r:id="rId19"/>
      <p:bold r:id="rId20"/>
      <p:italic r:id="rId21"/>
      <p:boldItalic r:id="rId22"/>
    </p:embeddedFont>
    <p:embeddedFont>
      <p:font typeface="Roboto Condensed Light" panose="020B0604020202020204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25D08E4-4CB9-4A25-91DF-C19B82DA8EF8}">
  <a:tblStyle styleId="{025D08E4-4CB9-4A25-91DF-C19B82DA8EF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816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font" Target="fonts/font12.fntdata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font" Target="fonts/font11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0.fntdata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8417063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510891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084149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4284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33474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44845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47048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727370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447092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687581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560366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7593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544483" y="657775"/>
            <a:ext cx="1299300" cy="432900"/>
          </a:xfrm>
          <a:prstGeom prst="triangle">
            <a:avLst>
              <a:gd name="adj" fmla="val 32425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12" name="Google Shape;12;p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Google Shape;14;p2"/>
          <p:cNvGrpSpPr/>
          <p:nvPr/>
        </p:nvGrpSpPr>
        <p:grpSpPr>
          <a:xfrm rot="10800000" flipH="1">
            <a:off x="1" y="1090763"/>
            <a:ext cx="8847502" cy="2961975"/>
            <a:chOff x="-8178042" y="-4493254"/>
            <a:chExt cx="19483598" cy="6522736"/>
          </a:xfrm>
        </p:grpSpPr>
        <p:sp>
          <p:nvSpPr>
            <p:cNvPr id="15" name="Google Shape;15;p2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3677236" y="4278349"/>
            <a:ext cx="5480829" cy="432996"/>
            <a:chOff x="5582265" y="4646738"/>
            <a:chExt cx="5480829" cy="432996"/>
          </a:xfrm>
        </p:grpSpPr>
        <p:sp>
          <p:nvSpPr>
            <p:cNvPr id="18" name="Google Shape;18;p2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" name="Google Shape;19;p2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20" name="Google Shape;20;p2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685800" y="1090750"/>
            <a:ext cx="53679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oogle Shape;82;p6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83" name="Google Shape;83;p6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84" name="Google Shape;84;p6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85" name="Google Shape;85;p6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6" name="Google Shape;86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87" name="Google Shape;87;p6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88" name="Google Shape;88;p6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9" name="Google Shape;89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90" name="Google Shape;90;p6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91" name="Google Shape;91;p6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2" name="Google Shape;92;p6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93" name="Google Shape;93;p6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6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5" name="Google Shape;95;p6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96" name="Google Shape;96;p6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6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98" name="Google Shape;98;p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6"/>
          <p:cNvSpPr txBox="1">
            <a:spLocks noGrp="1"/>
          </p:cNvSpPr>
          <p:nvPr>
            <p:ph type="body" idx="1"/>
          </p:nvPr>
        </p:nvSpPr>
        <p:spPr>
          <a:xfrm>
            <a:off x="814275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0" name="Google Shape;100;p6"/>
          <p:cNvSpPr txBox="1">
            <a:spLocks noGrp="1"/>
          </p:cNvSpPr>
          <p:nvPr>
            <p:ph type="body" idx="2"/>
          </p:nvPr>
        </p:nvSpPr>
        <p:spPr>
          <a:xfrm>
            <a:off x="4396123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1" name="Google Shape;101;p6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▰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1"/>
          <p:cNvSpPr txBox="1">
            <a:spLocks noGrp="1"/>
          </p:cNvSpPr>
          <p:nvPr>
            <p:ph type="ctrTitle"/>
          </p:nvPr>
        </p:nvSpPr>
        <p:spPr>
          <a:xfrm>
            <a:off x="395536" y="987574"/>
            <a:ext cx="7272808" cy="302433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 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acronym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QFORTE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title: 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QFORTE - Enhancement of Quality Assurance in Higher Education System in Moldova (Ref. 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618742</a:t>
            </a:r>
            <a:r>
              <a:rPr lang="en-US" sz="10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-EPP-1-2020-1-MD-EPPKA2-CBHE-SP)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sz="2000" dirty="0"/>
              <a:t>	</a:t>
            </a:r>
            <a:r>
              <a:rPr lang="en-AU" sz="2000" dirty="0" smtClean="0"/>
              <a:t>					</a:t>
            </a:r>
            <a:r>
              <a:rPr lang="en-AU" sz="2000" dirty="0" smtClean="0"/>
              <a:t>Illustration : QA from a French university perspective : </a:t>
            </a:r>
            <a:r>
              <a:rPr lang="en-AU" sz="2000" dirty="0" err="1" smtClean="0"/>
              <a:t>Université</a:t>
            </a:r>
            <a:r>
              <a:rPr lang="en-AU" sz="2000" dirty="0" smtClean="0"/>
              <a:t> de Montpellier / University of Montpellier (UM)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Country workshop</a:t>
            </a:r>
            <a:b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September, 2021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6">
            <a:extLst>
              <a:ext uri="{FF2B5EF4-FFF2-40B4-BE49-F238E27FC236}">
                <a16:creationId xmlns:a16="http://schemas.microsoft.com/office/drawing/2014/main" id="{E29C8704-2B8B-4493-90A5-F14DAE7509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0"/>
            <a:ext cx="2695575" cy="97584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0"/>
            <a:ext cx="2448271" cy="987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555526"/>
            <a:ext cx="5258400" cy="57606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2800" dirty="0"/>
              <a:t>QA </a:t>
            </a:r>
            <a:r>
              <a:rPr lang="en-US" sz="2800" dirty="0" smtClean="0"/>
              <a:t>UM institutional </a:t>
            </a:r>
            <a:r>
              <a:rPr lang="en-US" sz="2800" dirty="0"/>
              <a:t>strategy and action plan</a:t>
            </a:r>
            <a:endParaRPr lang="fr-FR" sz="2800" dirty="0"/>
          </a:p>
        </p:txBody>
      </p:sp>
      <p:sp>
        <p:nvSpPr>
          <p:cNvPr id="190" name="Google Shape;190;p12"/>
          <p:cNvSpPr txBox="1">
            <a:spLocks noGrp="1"/>
          </p:cNvSpPr>
          <p:nvPr>
            <p:ph type="body" idx="2"/>
          </p:nvPr>
        </p:nvSpPr>
        <p:spPr>
          <a:xfrm>
            <a:off x="811638" y="1498274"/>
            <a:ext cx="7200800" cy="298756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fr-FR" sz="1400" b="1" dirty="0" smtClean="0"/>
              <a:t>It </a:t>
            </a:r>
            <a:r>
              <a:rPr lang="fr-FR" sz="1400" b="1" dirty="0" err="1" smtClean="0"/>
              <a:t>is</a:t>
            </a:r>
            <a:r>
              <a:rPr lang="fr-FR" sz="1400" b="1" dirty="0" smtClean="0"/>
              <a:t> </a:t>
            </a:r>
            <a:r>
              <a:rPr lang="fr-FR" sz="1400" b="1" dirty="0" err="1" smtClean="0"/>
              <a:t>institutional</a:t>
            </a:r>
            <a:endParaRPr lang="fr-FR" sz="1400" b="1" dirty="0" smtClean="0"/>
          </a:p>
          <a:p>
            <a:r>
              <a:rPr lang="fr-FR" sz="1400" b="1" dirty="0" err="1" smtClean="0"/>
              <a:t>Strategy</a:t>
            </a:r>
            <a:r>
              <a:rPr lang="fr-FR" sz="1400" b="1" dirty="0" smtClean="0"/>
              <a:t> and action plan </a:t>
            </a:r>
          </a:p>
          <a:p>
            <a:r>
              <a:rPr lang="fr-FR" sz="1400" b="1" dirty="0" smtClean="0"/>
              <a:t>At the </a:t>
            </a:r>
            <a:r>
              <a:rPr lang="fr-FR" sz="1400" b="1" dirty="0" err="1" smtClean="0"/>
              <a:t>university</a:t>
            </a:r>
            <a:r>
              <a:rPr lang="fr-FR" sz="1400" b="1" dirty="0" smtClean="0"/>
              <a:t> </a:t>
            </a:r>
            <a:r>
              <a:rPr lang="fr-FR" sz="1400" b="1" dirty="0" err="1" smtClean="0"/>
              <a:t>level</a:t>
            </a:r>
            <a:r>
              <a:rPr lang="fr-FR" sz="1400" b="1" dirty="0" smtClean="0"/>
              <a:t> : more </a:t>
            </a:r>
            <a:r>
              <a:rPr lang="fr-FR" sz="1400" b="1" dirty="0" err="1" smtClean="0"/>
              <a:t>than</a:t>
            </a:r>
            <a:r>
              <a:rPr lang="fr-FR" sz="1400" b="1" dirty="0" smtClean="0"/>
              <a:t> 200 people, the </a:t>
            </a:r>
            <a:r>
              <a:rPr lang="fr-FR" sz="1400" b="1" dirty="0" err="1" smtClean="0"/>
              <a:t>President</a:t>
            </a:r>
            <a:r>
              <a:rPr lang="fr-FR" sz="1400" b="1" dirty="0" smtClean="0"/>
              <a:t>, a VP, one </a:t>
            </a:r>
            <a:r>
              <a:rPr lang="fr-FR" sz="1400" b="1" dirty="0" err="1" smtClean="0"/>
              <a:t>Department</a:t>
            </a:r>
            <a:r>
              <a:rPr lang="fr-FR" sz="1400" b="1" dirty="0" smtClean="0"/>
              <a:t> in charge,</a:t>
            </a:r>
          </a:p>
          <a:p>
            <a:r>
              <a:rPr lang="fr-FR" sz="1400" b="1" dirty="0" smtClean="0"/>
              <a:t>At the </a:t>
            </a:r>
            <a:r>
              <a:rPr lang="fr-FR" sz="1400" b="1" dirty="0" err="1" smtClean="0"/>
              <a:t>Faculties</a:t>
            </a:r>
            <a:r>
              <a:rPr lang="fr-FR" sz="1400" b="1" dirty="0" smtClean="0"/>
              <a:t> </a:t>
            </a:r>
            <a:r>
              <a:rPr lang="fr-FR" sz="1400" b="1" dirty="0" err="1" smtClean="0"/>
              <a:t>level</a:t>
            </a:r>
            <a:endParaRPr lang="fr-FR" sz="1400" b="1" dirty="0" smtClean="0"/>
          </a:p>
          <a:p>
            <a:r>
              <a:rPr lang="fr-FR" sz="1400" b="1" dirty="0" smtClean="0"/>
              <a:t>At the </a:t>
            </a:r>
            <a:r>
              <a:rPr lang="fr-FR" sz="1400" b="1" dirty="0" err="1" smtClean="0"/>
              <a:t>Laboratories</a:t>
            </a:r>
            <a:r>
              <a:rPr lang="fr-FR" sz="1400" b="1" dirty="0" smtClean="0"/>
              <a:t> and </a:t>
            </a:r>
            <a:r>
              <a:rPr lang="fr-FR" sz="1400" b="1" dirty="0" err="1" smtClean="0"/>
              <a:t>Research</a:t>
            </a:r>
            <a:r>
              <a:rPr lang="fr-FR" sz="1400" b="1" dirty="0" smtClean="0"/>
              <a:t> structures’ </a:t>
            </a:r>
            <a:r>
              <a:rPr lang="fr-FR" sz="1400" b="1" dirty="0" err="1" smtClean="0"/>
              <a:t>level</a:t>
            </a:r>
            <a:endParaRPr lang="fr-FR" sz="1400" b="1" dirty="0" smtClean="0"/>
          </a:p>
          <a:p>
            <a:endParaRPr lang="fr-FR" sz="1400" b="1" dirty="0"/>
          </a:p>
          <a:p>
            <a:r>
              <a:rPr lang="fr-FR" sz="1400" b="1" dirty="0" err="1" smtClean="0"/>
              <a:t>Documented</a:t>
            </a:r>
            <a:r>
              <a:rPr lang="fr-FR" sz="1400" b="1" dirty="0" smtClean="0"/>
              <a:t>, </a:t>
            </a:r>
            <a:r>
              <a:rPr lang="fr-FR" sz="1400" b="1" dirty="0" err="1" smtClean="0"/>
              <a:t>publicized</a:t>
            </a:r>
            <a:r>
              <a:rPr lang="fr-FR" sz="1400" b="1" dirty="0" smtClean="0"/>
              <a:t>, </a:t>
            </a:r>
            <a:r>
              <a:rPr lang="fr-FR" sz="1400" b="1" dirty="0" err="1" smtClean="0"/>
              <a:t>avalaible</a:t>
            </a:r>
            <a:r>
              <a:rPr lang="fr-FR" sz="1400" b="1" dirty="0" smtClean="0"/>
              <a:t>, </a:t>
            </a:r>
            <a:r>
              <a:rPr lang="fr-FR" sz="1400" b="1" dirty="0" err="1" smtClean="0"/>
              <a:t>supported</a:t>
            </a:r>
            <a:r>
              <a:rPr lang="fr-FR" sz="1400" b="1" dirty="0" smtClean="0"/>
              <a:t>, </a:t>
            </a:r>
            <a:endParaRPr lang="fr-FR" sz="1400" b="1"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endParaRPr dirty="0"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2" name="Picture 6">
            <a:extLst>
              <a:ext uri="{FF2B5EF4-FFF2-40B4-BE49-F238E27FC236}">
                <a16:creationId xmlns:a16="http://schemas.microsoft.com/office/drawing/2014/main" id="{E29C8704-2B8B-4493-90A5-F14DAE7509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0018" y="562243"/>
            <a:ext cx="1656183" cy="479457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23478"/>
            <a:ext cx="1872208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0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Stakehloders</a:t>
            </a:r>
            <a:r>
              <a:rPr lang="fr-FR" dirty="0" smtClean="0"/>
              <a:t>, </a:t>
            </a:r>
            <a:r>
              <a:rPr lang="fr-FR" dirty="0" err="1" smtClean="0"/>
              <a:t>benefits</a:t>
            </a:r>
            <a:r>
              <a:rPr lang="fr-FR" dirty="0" smtClean="0"/>
              <a:t> and challenges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Stakeholders</a:t>
            </a:r>
            <a:endParaRPr lang="fr-FR" dirty="0" smtClean="0"/>
          </a:p>
          <a:p>
            <a:endParaRPr lang="fr-FR" dirty="0"/>
          </a:p>
          <a:p>
            <a:pPr marL="101600" indent="0">
              <a:buNone/>
            </a:pPr>
            <a:r>
              <a:rPr lang="fr-FR" dirty="0" smtClean="0"/>
              <a:t>All !</a:t>
            </a:r>
          </a:p>
          <a:p>
            <a:pPr marL="101600" indent="0">
              <a:buNone/>
            </a:pP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fr-FR" dirty="0" err="1" smtClean="0"/>
              <a:t>Benefits</a:t>
            </a:r>
            <a:endParaRPr lang="fr-FR" dirty="0" smtClean="0"/>
          </a:p>
          <a:p>
            <a:pPr marL="101600" indent="0">
              <a:buNone/>
            </a:pPr>
            <a:r>
              <a:rPr lang="fr-FR" dirty="0" err="1" smtClean="0"/>
              <a:t>Improvement</a:t>
            </a:r>
            <a:r>
              <a:rPr lang="fr-FR" dirty="0" smtClean="0"/>
              <a:t> and recognition</a:t>
            </a:r>
          </a:p>
          <a:p>
            <a:pPr marL="101600" indent="0">
              <a:buNone/>
            </a:pPr>
            <a:endParaRPr lang="fr-FR" dirty="0"/>
          </a:p>
          <a:p>
            <a:r>
              <a:rPr lang="fr-FR" dirty="0" smtClean="0"/>
              <a:t>Challenges</a:t>
            </a:r>
            <a:endParaRPr lang="fr-FR" dirty="0"/>
          </a:p>
          <a:p>
            <a:pPr marL="101600" indent="0">
              <a:buNone/>
            </a:pPr>
            <a:r>
              <a:rPr lang="fr-FR" dirty="0" err="1" smtClean="0"/>
              <a:t>Development</a:t>
            </a:r>
            <a:r>
              <a:rPr lang="fr-FR" dirty="0" smtClean="0"/>
              <a:t> and </a:t>
            </a:r>
            <a:r>
              <a:rPr lang="fr-FR" dirty="0" err="1" smtClean="0"/>
              <a:t>sustainability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190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555526"/>
            <a:ext cx="5258400" cy="57606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endParaRPr lang="fr-FR" sz="2800" dirty="0"/>
          </a:p>
        </p:txBody>
      </p:sp>
      <p:sp>
        <p:nvSpPr>
          <p:cNvPr id="190" name="Google Shape;190;p12"/>
          <p:cNvSpPr txBox="1">
            <a:spLocks noGrp="1"/>
          </p:cNvSpPr>
          <p:nvPr>
            <p:ph type="body" idx="2"/>
          </p:nvPr>
        </p:nvSpPr>
        <p:spPr>
          <a:xfrm>
            <a:off x="811638" y="1498274"/>
            <a:ext cx="7200800" cy="298756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01600" indent="0">
              <a:buNone/>
            </a:pPr>
            <a:endParaRPr lang="fr-FR" sz="1400" b="1" dirty="0" smtClean="0"/>
          </a:p>
          <a:p>
            <a:pPr marL="101600" indent="0">
              <a:buNone/>
            </a:pPr>
            <a:endParaRPr lang="fr-FR" sz="1400" b="1" dirty="0"/>
          </a:p>
          <a:p>
            <a:pPr marL="101600" indent="0">
              <a:buNone/>
            </a:pPr>
            <a:endParaRPr lang="fr-FR" sz="1400" b="1" dirty="0" smtClean="0"/>
          </a:p>
          <a:p>
            <a:pPr marL="101600" indent="0">
              <a:buNone/>
            </a:pPr>
            <a:endParaRPr lang="fr-FR" sz="1400" b="1" dirty="0"/>
          </a:p>
          <a:p>
            <a:pPr marL="101600" indent="0" algn="ctr">
              <a:buNone/>
            </a:pPr>
            <a:r>
              <a:rPr lang="fr-FR" sz="1400" b="1" dirty="0" err="1" smtClean="0"/>
              <a:t>Thank</a:t>
            </a:r>
            <a:r>
              <a:rPr lang="fr-FR" sz="1400" b="1" dirty="0" smtClean="0"/>
              <a:t> </a:t>
            </a:r>
            <a:r>
              <a:rPr lang="fr-FR" sz="1400" b="1" dirty="0" err="1" smtClean="0"/>
              <a:t>you</a:t>
            </a:r>
            <a:r>
              <a:rPr lang="fr-FR" sz="1400" b="1" dirty="0" smtClean="0"/>
              <a:t> for </a:t>
            </a:r>
            <a:r>
              <a:rPr lang="fr-FR" sz="1400" b="1" dirty="0" err="1" smtClean="0"/>
              <a:t>your</a:t>
            </a:r>
            <a:r>
              <a:rPr lang="fr-FR" sz="1400" b="1" dirty="0" smtClean="0"/>
              <a:t> attention /</a:t>
            </a:r>
            <a:r>
              <a:rPr lang="fr-FR" sz="1400" b="1" dirty="0"/>
              <a:t> </a:t>
            </a:r>
            <a:r>
              <a:rPr lang="fr-FR" sz="1400" b="1" dirty="0" smtClean="0"/>
              <a:t>Merci pour votre attention !</a:t>
            </a:r>
          </a:p>
          <a:p>
            <a:pPr marL="101600" indent="0" algn="ctr">
              <a:buNone/>
            </a:pPr>
            <a:endParaRPr lang="fr-FR" sz="1400" b="1" dirty="0"/>
          </a:p>
          <a:p>
            <a:pPr marL="101600" indent="0">
              <a:buNone/>
            </a:pPr>
            <a:endParaRPr lang="fr-FR" sz="1400" b="1" dirty="0" smtClean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12</a:t>
            </a:fld>
            <a:endParaRPr dirty="0"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2" name="Picture 6">
            <a:extLst>
              <a:ext uri="{FF2B5EF4-FFF2-40B4-BE49-F238E27FC236}">
                <a16:creationId xmlns:a16="http://schemas.microsoft.com/office/drawing/2014/main" id="{E29C8704-2B8B-4493-90A5-F14DAE7509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0018" y="562243"/>
            <a:ext cx="1656183" cy="479457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23478"/>
            <a:ext cx="1872208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17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555526"/>
            <a:ext cx="5258400" cy="57606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 smtClean="0"/>
              <a:t>CONTENTS</a:t>
            </a:r>
            <a:endParaRPr sz="28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4663" y="1546275"/>
            <a:ext cx="5762625" cy="3248025"/>
          </a:xfrm>
          <a:prstGeom prst="rect">
            <a:avLst/>
          </a:prstGeom>
        </p:spPr>
      </p:pic>
      <p:sp>
        <p:nvSpPr>
          <p:cNvPr id="190" name="Google Shape;190;p12"/>
          <p:cNvSpPr txBox="1">
            <a:spLocks noGrp="1"/>
          </p:cNvSpPr>
          <p:nvPr>
            <p:ph type="body" idx="2"/>
          </p:nvPr>
        </p:nvSpPr>
        <p:spPr>
          <a:xfrm>
            <a:off x="755576" y="1744424"/>
            <a:ext cx="7200800" cy="298756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1000"/>
              </a:spcAft>
              <a:buNone/>
            </a:pPr>
            <a:endParaRPr sz="1200" b="1"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 dirty="0"/>
          </a:p>
        </p:txBody>
      </p:sp>
      <p:sp>
        <p:nvSpPr>
          <p:cNvPr id="193" name="Google Shape;193;p12"/>
          <p:cNvSpPr txBox="1">
            <a:spLocks noGrp="1"/>
          </p:cNvSpPr>
          <p:nvPr>
            <p:ph type="body" idx="1"/>
          </p:nvPr>
        </p:nvSpPr>
        <p:spPr>
          <a:xfrm>
            <a:off x="814275" y="1744425"/>
            <a:ext cx="3084300" cy="175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/>
          </a:p>
          <a:p>
            <a:pPr marL="0" lvl="0" indent="0" algn="l" rtl="0">
              <a:spcBef>
                <a:spcPts val="600"/>
              </a:spcBef>
              <a:spcAft>
                <a:spcPts val="1000"/>
              </a:spcAft>
              <a:buNone/>
            </a:pPr>
            <a:endParaRPr dirty="0"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2" name="Picture 6">
            <a:extLst>
              <a:ext uri="{FF2B5EF4-FFF2-40B4-BE49-F238E27FC236}">
                <a16:creationId xmlns:a16="http://schemas.microsoft.com/office/drawing/2014/main" id="{E29C8704-2B8B-4493-90A5-F14DAE7509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3968" y="555526"/>
            <a:ext cx="1656183" cy="479457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23478"/>
            <a:ext cx="1872208" cy="1224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555526"/>
            <a:ext cx="5258400" cy="57606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 smtClean="0"/>
              <a:t>CONTENTS</a:t>
            </a:r>
            <a:endParaRPr sz="2800" dirty="0"/>
          </a:p>
        </p:txBody>
      </p:sp>
      <p:sp>
        <p:nvSpPr>
          <p:cNvPr id="190" name="Google Shape;190;p12"/>
          <p:cNvSpPr txBox="1">
            <a:spLocks noGrp="1"/>
          </p:cNvSpPr>
          <p:nvPr>
            <p:ph type="body" idx="2"/>
          </p:nvPr>
        </p:nvSpPr>
        <p:spPr>
          <a:xfrm>
            <a:off x="755576" y="1744424"/>
            <a:ext cx="7200800" cy="298756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dirty="0"/>
              <a:t>Higher education system </a:t>
            </a:r>
            <a:r>
              <a:rPr lang="en-US" sz="1800" dirty="0" smtClean="0"/>
              <a:t>in France</a:t>
            </a:r>
            <a:endParaRPr lang="fr-FR" sz="1800" dirty="0"/>
          </a:p>
          <a:p>
            <a:pPr lvl="0"/>
            <a:r>
              <a:rPr lang="en-US" sz="1800" dirty="0"/>
              <a:t>Goals of QA assurance system</a:t>
            </a:r>
            <a:endParaRPr lang="fr-FR" sz="1800" dirty="0"/>
          </a:p>
          <a:p>
            <a:pPr lvl="0"/>
            <a:r>
              <a:rPr lang="en-US" sz="1800" dirty="0"/>
              <a:t>Areas covered  by QA system</a:t>
            </a:r>
            <a:endParaRPr lang="fr-FR" sz="1800" dirty="0"/>
          </a:p>
          <a:p>
            <a:pPr lvl="0"/>
            <a:r>
              <a:rPr lang="en-US" sz="1800" dirty="0" smtClean="0"/>
              <a:t>External </a:t>
            </a:r>
            <a:r>
              <a:rPr lang="en-US" sz="1800" dirty="0"/>
              <a:t>QA in </a:t>
            </a:r>
            <a:r>
              <a:rPr lang="en-US" sz="1800" dirty="0" smtClean="0"/>
              <a:t>France </a:t>
            </a:r>
          </a:p>
          <a:p>
            <a:pPr lvl="0"/>
            <a:r>
              <a:rPr lang="en-US" sz="1800" dirty="0" smtClean="0"/>
              <a:t>Internal </a:t>
            </a:r>
            <a:r>
              <a:rPr lang="en-US" sz="1800" dirty="0"/>
              <a:t>QA </a:t>
            </a:r>
            <a:r>
              <a:rPr lang="fr-FR" sz="1800" dirty="0" smtClean="0"/>
              <a:t>system</a:t>
            </a:r>
            <a:endParaRPr lang="fr-FR" sz="1800" dirty="0"/>
          </a:p>
          <a:p>
            <a:pPr lvl="0"/>
            <a:r>
              <a:rPr lang="en-US" sz="1800" dirty="0"/>
              <a:t>QA institutional strategy and action </a:t>
            </a:r>
            <a:r>
              <a:rPr lang="en-US" sz="1800" dirty="0" smtClean="0"/>
              <a:t>plan</a:t>
            </a:r>
            <a:endParaRPr lang="fr-FR" sz="1800"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dirty="0"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2" name="Picture 6">
            <a:extLst>
              <a:ext uri="{FF2B5EF4-FFF2-40B4-BE49-F238E27FC236}">
                <a16:creationId xmlns:a16="http://schemas.microsoft.com/office/drawing/2014/main" id="{E29C8704-2B8B-4493-90A5-F14DAE7509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3968" y="555526"/>
            <a:ext cx="1656183" cy="479457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23478"/>
            <a:ext cx="1872208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61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555526"/>
            <a:ext cx="5258400" cy="57606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 smtClean="0"/>
              <a:t>French HE system</a:t>
            </a:r>
            <a:endParaRPr sz="2800" dirty="0"/>
          </a:p>
        </p:txBody>
      </p:sp>
      <p:sp>
        <p:nvSpPr>
          <p:cNvPr id="190" name="Google Shape;190;p12"/>
          <p:cNvSpPr txBox="1">
            <a:spLocks noGrp="1"/>
          </p:cNvSpPr>
          <p:nvPr>
            <p:ph type="body" idx="2"/>
          </p:nvPr>
        </p:nvSpPr>
        <p:spPr>
          <a:xfrm>
            <a:off x="755576" y="1744424"/>
            <a:ext cx="7200800" cy="298756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1000"/>
              </a:spcAft>
              <a:buNone/>
            </a:pPr>
            <a:endParaRPr sz="1200" b="1"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 dirty="0"/>
          </a:p>
        </p:txBody>
      </p:sp>
      <p:sp>
        <p:nvSpPr>
          <p:cNvPr id="193" name="Google Shape;193;p12"/>
          <p:cNvSpPr txBox="1">
            <a:spLocks noGrp="1"/>
          </p:cNvSpPr>
          <p:nvPr>
            <p:ph type="body" idx="1"/>
          </p:nvPr>
        </p:nvSpPr>
        <p:spPr>
          <a:xfrm>
            <a:off x="814275" y="1744425"/>
            <a:ext cx="3084300" cy="175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/>
          </a:p>
          <a:p>
            <a:pPr marL="0" lvl="0" indent="0" algn="l" rtl="0">
              <a:spcBef>
                <a:spcPts val="600"/>
              </a:spcBef>
              <a:spcAft>
                <a:spcPts val="1000"/>
              </a:spcAft>
              <a:buNone/>
            </a:pPr>
            <a:endParaRPr dirty="0"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2" name="Picture 6">
            <a:extLst>
              <a:ext uri="{FF2B5EF4-FFF2-40B4-BE49-F238E27FC236}">
                <a16:creationId xmlns:a16="http://schemas.microsoft.com/office/drawing/2014/main" id="{E29C8704-2B8B-4493-90A5-F14DAE7509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3968" y="555526"/>
            <a:ext cx="1656183" cy="479457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23478"/>
            <a:ext cx="1872208" cy="1224136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963" y="1442682"/>
            <a:ext cx="6804248" cy="3676077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7308305" y="1131590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Source: ONISEP, 2021</a:t>
            </a:r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398461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555526"/>
            <a:ext cx="5258400" cy="57606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 smtClean="0"/>
              <a:t>GOALS &amp; PURPOSES</a:t>
            </a:r>
            <a:endParaRPr sz="2800" dirty="0"/>
          </a:p>
        </p:txBody>
      </p:sp>
      <p:sp>
        <p:nvSpPr>
          <p:cNvPr id="190" name="Google Shape;190;p12"/>
          <p:cNvSpPr txBox="1">
            <a:spLocks noGrp="1"/>
          </p:cNvSpPr>
          <p:nvPr>
            <p:ph type="body" idx="2"/>
          </p:nvPr>
        </p:nvSpPr>
        <p:spPr>
          <a:xfrm>
            <a:off x="755576" y="1744424"/>
            <a:ext cx="7200800" cy="298756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fr-FR" sz="1400" b="1" dirty="0" err="1" smtClean="0"/>
              <a:t>Based</a:t>
            </a:r>
            <a:r>
              <a:rPr lang="fr-FR" sz="1400" b="1" dirty="0" smtClean="0"/>
              <a:t> on the </a:t>
            </a:r>
            <a:r>
              <a:rPr lang="en-US" sz="1400" b="1" dirty="0"/>
              <a:t>Standards and Guidelines for Quality Assurance in the European Higher </a:t>
            </a:r>
            <a:r>
              <a:rPr lang="en-US" sz="1400" b="1" dirty="0" smtClean="0"/>
              <a:t>Education </a:t>
            </a:r>
            <a:r>
              <a:rPr lang="fr-FR" sz="1400" b="1" dirty="0" smtClean="0"/>
              <a:t>Area </a:t>
            </a:r>
            <a:r>
              <a:rPr lang="fr-FR" sz="1400" b="1" dirty="0"/>
              <a:t>(ESG). (2015). Brussels, </a:t>
            </a:r>
            <a:r>
              <a:rPr lang="fr-FR" sz="1400" b="1" dirty="0" err="1" smtClean="0"/>
              <a:t>Belgium</a:t>
            </a:r>
            <a:r>
              <a:rPr lang="fr-FR" sz="1400" b="1" dirty="0" smtClean="0"/>
              <a:t>.</a:t>
            </a:r>
            <a:endParaRPr lang="fr-FR" sz="1400" b="1" dirty="0"/>
          </a:p>
          <a:p>
            <a:r>
              <a:rPr lang="en-US" sz="1400" dirty="0" smtClean="0"/>
              <a:t>ESG purposes</a:t>
            </a:r>
            <a:r>
              <a:rPr lang="en-US" sz="1400" dirty="0"/>
              <a:t>:</a:t>
            </a:r>
          </a:p>
          <a:p>
            <a:r>
              <a:rPr lang="en-US" sz="1400" dirty="0"/>
              <a:t>-</a:t>
            </a:r>
            <a:r>
              <a:rPr lang="en-US" sz="1400" b="1" dirty="0"/>
              <a:t>- </a:t>
            </a:r>
            <a:r>
              <a:rPr lang="en-US" sz="1400" b="1" dirty="0" smtClean="0"/>
              <a:t>Setting </a:t>
            </a:r>
            <a:r>
              <a:rPr lang="en-US" sz="1400" b="1" dirty="0" err="1" smtClean="0"/>
              <a:t>acommon</a:t>
            </a:r>
            <a:r>
              <a:rPr lang="en-US" sz="1400" b="1" dirty="0" smtClean="0"/>
              <a:t> </a:t>
            </a:r>
            <a:r>
              <a:rPr lang="en-US" sz="1400" b="1" dirty="0"/>
              <a:t>framework </a:t>
            </a:r>
            <a:r>
              <a:rPr lang="en-US" sz="1400" dirty="0"/>
              <a:t>for quality assurance systems for learning and teaching </a:t>
            </a:r>
            <a:r>
              <a:rPr lang="en-US" sz="1400" dirty="0" smtClean="0"/>
              <a:t>at European</a:t>
            </a:r>
            <a:r>
              <a:rPr lang="en-US" sz="1400" dirty="0"/>
              <a:t>, national and institutional level;</a:t>
            </a:r>
          </a:p>
          <a:p>
            <a:r>
              <a:rPr lang="en-US" sz="1400" dirty="0"/>
              <a:t>-</a:t>
            </a:r>
            <a:r>
              <a:rPr lang="en-US" sz="1400" b="1" dirty="0"/>
              <a:t>- </a:t>
            </a:r>
            <a:r>
              <a:rPr lang="en-US" sz="1400" b="1" dirty="0" smtClean="0"/>
              <a:t>Enabling the </a:t>
            </a:r>
            <a:r>
              <a:rPr lang="en-US" sz="1400" b="1" dirty="0"/>
              <a:t>assurance and improvement of quality </a:t>
            </a:r>
            <a:r>
              <a:rPr lang="en-US" sz="1400" dirty="0"/>
              <a:t>of higher education in the </a:t>
            </a:r>
            <a:r>
              <a:rPr lang="en-US" sz="1400" dirty="0" smtClean="0"/>
              <a:t>European </a:t>
            </a:r>
            <a:r>
              <a:rPr lang="fr-FR" sz="1400" dirty="0" err="1" smtClean="0"/>
              <a:t>higher</a:t>
            </a:r>
            <a:r>
              <a:rPr lang="fr-FR" sz="1400" dirty="0" smtClean="0"/>
              <a:t> </a:t>
            </a:r>
            <a:r>
              <a:rPr lang="fr-FR" sz="1400" dirty="0" err="1"/>
              <a:t>education</a:t>
            </a:r>
            <a:r>
              <a:rPr lang="fr-FR" sz="1400" dirty="0"/>
              <a:t> area;</a:t>
            </a:r>
          </a:p>
          <a:p>
            <a:r>
              <a:rPr lang="en-US" sz="1400" dirty="0"/>
              <a:t>-</a:t>
            </a:r>
            <a:r>
              <a:rPr lang="en-US" sz="1400" b="1" dirty="0"/>
              <a:t>- </a:t>
            </a:r>
            <a:r>
              <a:rPr lang="en-US" sz="1400" b="1" dirty="0" smtClean="0"/>
              <a:t>Supporting mutual </a:t>
            </a:r>
            <a:r>
              <a:rPr lang="en-US" sz="1400" b="1" dirty="0"/>
              <a:t>trust</a:t>
            </a:r>
            <a:r>
              <a:rPr lang="en-US" sz="1400" dirty="0"/>
              <a:t>, thus facilitating recognition and mobility within and across</a:t>
            </a:r>
          </a:p>
          <a:p>
            <a:r>
              <a:rPr lang="fr-FR" sz="1400" dirty="0"/>
              <a:t>national </a:t>
            </a:r>
            <a:r>
              <a:rPr lang="fr-FR" sz="1400" dirty="0" err="1"/>
              <a:t>borders</a:t>
            </a:r>
            <a:r>
              <a:rPr lang="fr-FR" sz="1400" dirty="0"/>
              <a:t>;</a:t>
            </a:r>
          </a:p>
          <a:p>
            <a:r>
              <a:rPr lang="en-US" sz="1400" dirty="0"/>
              <a:t>-</a:t>
            </a:r>
            <a:r>
              <a:rPr lang="en-US" sz="1400" b="1" dirty="0"/>
              <a:t>- </a:t>
            </a:r>
            <a:r>
              <a:rPr lang="en-US" sz="1400" b="1" dirty="0" smtClean="0"/>
              <a:t>Proving information </a:t>
            </a:r>
            <a:r>
              <a:rPr lang="en-US" sz="1400" b="1" dirty="0"/>
              <a:t>on quality assurance </a:t>
            </a:r>
            <a:r>
              <a:rPr lang="en-US" sz="1400" dirty="0"/>
              <a:t>in the </a:t>
            </a:r>
            <a:r>
              <a:rPr lang="en-US" sz="1400" dirty="0" smtClean="0"/>
              <a:t>EHEA (and beyond …)</a:t>
            </a:r>
            <a:endParaRPr sz="1400" b="1"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 dirty="0"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2" name="Picture 6">
            <a:extLst>
              <a:ext uri="{FF2B5EF4-FFF2-40B4-BE49-F238E27FC236}">
                <a16:creationId xmlns:a16="http://schemas.microsoft.com/office/drawing/2014/main" id="{E29C8704-2B8B-4493-90A5-F14DAE7509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3968" y="555526"/>
            <a:ext cx="1656183" cy="479457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23478"/>
            <a:ext cx="1872208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21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555526"/>
            <a:ext cx="5258400" cy="57606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2800" dirty="0"/>
              <a:t>Areas covered  by QA system</a:t>
            </a:r>
            <a:endParaRPr lang="fr-FR" sz="2800" dirty="0"/>
          </a:p>
        </p:txBody>
      </p:sp>
      <p:sp>
        <p:nvSpPr>
          <p:cNvPr id="190" name="Google Shape;190;p12"/>
          <p:cNvSpPr txBox="1">
            <a:spLocks noGrp="1"/>
          </p:cNvSpPr>
          <p:nvPr>
            <p:ph type="body" idx="2"/>
          </p:nvPr>
        </p:nvSpPr>
        <p:spPr>
          <a:xfrm>
            <a:off x="755576" y="1744424"/>
            <a:ext cx="7200800" cy="298756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000"/>
              </a:spcAft>
              <a:buNone/>
            </a:pPr>
            <a:r>
              <a:rPr lang="en-US" dirty="0" smtClean="0"/>
              <a:t>Mainly : teaching</a:t>
            </a:r>
            <a:r>
              <a:rPr lang="en-US" dirty="0"/>
              <a:t>, </a:t>
            </a:r>
            <a:r>
              <a:rPr lang="en-US" dirty="0" smtClean="0"/>
              <a:t>research, services, quality </a:t>
            </a:r>
            <a:r>
              <a:rPr lang="en-US" dirty="0"/>
              <a:t>monitoring </a:t>
            </a:r>
            <a:endParaRPr lang="en-US" dirty="0" smtClean="0"/>
          </a:p>
          <a:p>
            <a:pPr marL="0" lvl="0" indent="0">
              <a:spcAft>
                <a:spcPts val="1000"/>
              </a:spcAft>
              <a:buNone/>
            </a:pPr>
            <a:r>
              <a:rPr lang="en-US" dirty="0" smtClean="0"/>
              <a:t>but also</a:t>
            </a:r>
          </a:p>
          <a:p>
            <a:pPr marL="0" lvl="0" indent="0">
              <a:spcAft>
                <a:spcPts val="1000"/>
              </a:spcAft>
              <a:buNone/>
            </a:pPr>
            <a:r>
              <a:rPr lang="en-US" dirty="0" smtClean="0"/>
              <a:t>research</a:t>
            </a:r>
            <a:r>
              <a:rPr lang="en-US" dirty="0"/>
              <a:t>, gender and equality, collaborative </a:t>
            </a:r>
            <a:r>
              <a:rPr lang="en-US" dirty="0" smtClean="0"/>
              <a:t>partnerships</a:t>
            </a:r>
          </a:p>
          <a:p>
            <a:pPr marL="0" lvl="0" indent="0">
              <a:spcAft>
                <a:spcPts val="1000"/>
              </a:spcAft>
              <a:buNone/>
            </a:pPr>
            <a:r>
              <a:rPr lang="en-US" dirty="0" smtClean="0"/>
              <a:t>Ideal aim : all processes</a:t>
            </a:r>
          </a:p>
          <a:p>
            <a:pPr marL="101600" indent="0">
              <a:buNone/>
            </a:pPr>
            <a:r>
              <a:rPr lang="fr-FR" dirty="0" smtClean="0"/>
              <a:t>In accordance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</a:p>
          <a:p>
            <a:pPr marL="101600" indent="0">
              <a:buNone/>
            </a:pPr>
            <a:r>
              <a:rPr lang="fr-FR" dirty="0" err="1" smtClean="0"/>
              <a:t>legal</a:t>
            </a:r>
            <a:r>
              <a:rPr lang="fr-FR" dirty="0" smtClean="0"/>
              <a:t> </a:t>
            </a:r>
            <a:r>
              <a:rPr lang="fr-FR" dirty="0" err="1" smtClean="0"/>
              <a:t>frameworks</a:t>
            </a:r>
            <a:r>
              <a:rPr lang="fr-FR" dirty="0" smtClean="0"/>
              <a:t>, </a:t>
            </a:r>
            <a:r>
              <a:rPr lang="fr-FR" dirty="0" err="1" smtClean="0"/>
              <a:t>external</a:t>
            </a:r>
            <a:r>
              <a:rPr lang="fr-FR" dirty="0" smtClean="0"/>
              <a:t> QA </a:t>
            </a:r>
            <a:r>
              <a:rPr lang="fr-FR" dirty="0" err="1" smtClean="0"/>
              <a:t>procedures</a:t>
            </a:r>
            <a:endParaRPr lang="fr-FR" dirty="0"/>
          </a:p>
          <a:p>
            <a:pPr marL="0" lvl="0" indent="0">
              <a:spcAft>
                <a:spcPts val="1000"/>
              </a:spcAft>
              <a:buNone/>
            </a:pPr>
            <a:endParaRPr sz="1200" b="1"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 dirty="0"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2" name="Picture 6">
            <a:extLst>
              <a:ext uri="{FF2B5EF4-FFF2-40B4-BE49-F238E27FC236}">
                <a16:creationId xmlns:a16="http://schemas.microsoft.com/office/drawing/2014/main" id="{E29C8704-2B8B-4493-90A5-F14DAE7509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3968" y="555526"/>
            <a:ext cx="1656183" cy="479457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23478"/>
            <a:ext cx="1872208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20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555526"/>
            <a:ext cx="5258400" cy="57606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2800" dirty="0"/>
              <a:t>External QA in France</a:t>
            </a:r>
            <a:endParaRPr lang="fr-FR" sz="2800" dirty="0"/>
          </a:p>
        </p:txBody>
      </p:sp>
      <p:sp>
        <p:nvSpPr>
          <p:cNvPr id="190" name="Google Shape;190;p12"/>
          <p:cNvSpPr txBox="1">
            <a:spLocks noGrp="1"/>
          </p:cNvSpPr>
          <p:nvPr>
            <p:ph type="body" idx="2"/>
          </p:nvPr>
        </p:nvSpPr>
        <p:spPr>
          <a:xfrm>
            <a:off x="755576" y="1744424"/>
            <a:ext cx="7200800" cy="298756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fr-FR" sz="1400" b="1" dirty="0" err="1"/>
              <a:t>Responsible</a:t>
            </a:r>
            <a:r>
              <a:rPr lang="fr-FR" sz="1400" b="1" dirty="0"/>
              <a:t> Bodies</a:t>
            </a:r>
          </a:p>
          <a:p>
            <a:r>
              <a:rPr lang="fr-FR" sz="1400" dirty="0" smtClean="0"/>
              <a:t>Agence </a:t>
            </a:r>
            <a:r>
              <a:rPr lang="fr-FR" sz="1400" dirty="0"/>
              <a:t>d’évaluation de la recherche et de l’enseignement supérieur (</a:t>
            </a:r>
            <a:r>
              <a:rPr lang="fr-FR" sz="1400" dirty="0" smtClean="0"/>
              <a:t>AERES–</a:t>
            </a:r>
            <a:r>
              <a:rPr lang="fr-FR" sz="1400" dirty="0" err="1" smtClean="0"/>
              <a:t>Evaluating</a:t>
            </a:r>
            <a:r>
              <a:rPr lang="fr-FR" sz="1400" dirty="0" smtClean="0"/>
              <a:t> </a:t>
            </a:r>
            <a:r>
              <a:rPr lang="en-US" sz="1400" dirty="0" smtClean="0"/>
              <a:t>Agency </a:t>
            </a:r>
            <a:r>
              <a:rPr lang="en-US" sz="1400" dirty="0"/>
              <a:t>for Evaluating Research and Higher Education)</a:t>
            </a:r>
          </a:p>
          <a:p>
            <a:r>
              <a:rPr lang="fr-FR" sz="1400" dirty="0" smtClean="0"/>
              <a:t>Comité </a:t>
            </a:r>
            <a:r>
              <a:rPr lang="fr-FR" sz="1400" dirty="0"/>
              <a:t>national d'évaluation des établissements publics à caractère scientifique, culturel </a:t>
            </a:r>
            <a:r>
              <a:rPr lang="fr-FR" sz="1400" dirty="0" smtClean="0"/>
              <a:t>et </a:t>
            </a:r>
            <a:r>
              <a:rPr lang="en-US" sz="1400" dirty="0" err="1" smtClean="0"/>
              <a:t>professionnel</a:t>
            </a:r>
            <a:r>
              <a:rPr lang="en-US" sz="1400" dirty="0" smtClean="0"/>
              <a:t> </a:t>
            </a:r>
            <a:r>
              <a:rPr lang="en-US" sz="1400" dirty="0"/>
              <a:t>(CNE–National Committee for Evaluating Schools of a Scientific, Cultural </a:t>
            </a:r>
            <a:r>
              <a:rPr lang="en-US" sz="1400" dirty="0" smtClean="0"/>
              <a:t>and </a:t>
            </a:r>
            <a:r>
              <a:rPr lang="fr-FR" sz="1400" dirty="0" err="1" smtClean="0"/>
              <a:t>Vocational</a:t>
            </a:r>
            <a:r>
              <a:rPr lang="fr-FR" sz="1400" dirty="0" smtClean="0"/>
              <a:t> </a:t>
            </a:r>
            <a:r>
              <a:rPr lang="fr-FR" sz="1400" dirty="0"/>
              <a:t>Nature)</a:t>
            </a:r>
          </a:p>
          <a:p>
            <a:r>
              <a:rPr lang="fr-FR" sz="1400" dirty="0"/>
              <a:t>Inspection générale de l’administration de l’éducation nationale et de la </a:t>
            </a:r>
            <a:r>
              <a:rPr lang="fr-FR" sz="1400" dirty="0" smtClean="0"/>
              <a:t>recherche </a:t>
            </a:r>
            <a:r>
              <a:rPr lang="en-US" sz="1400" dirty="0" smtClean="0"/>
              <a:t>(</a:t>
            </a:r>
            <a:r>
              <a:rPr lang="en-US" sz="1400" dirty="0"/>
              <a:t>IGAENR–Inspection General of the Administration of National Education and Research)</a:t>
            </a:r>
          </a:p>
          <a:p>
            <a:r>
              <a:rPr lang="fr-FR" sz="1400" dirty="0"/>
              <a:t>The Haut conseil de l’évaluation (HCE–High </a:t>
            </a:r>
            <a:r>
              <a:rPr lang="fr-FR" sz="1400" dirty="0" err="1"/>
              <a:t>Evaluation</a:t>
            </a:r>
            <a:r>
              <a:rPr lang="fr-FR" sz="1400" dirty="0"/>
              <a:t> Council)</a:t>
            </a:r>
            <a:endParaRPr sz="1400" b="1"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 dirty="0"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2" name="Picture 6">
            <a:extLst>
              <a:ext uri="{FF2B5EF4-FFF2-40B4-BE49-F238E27FC236}">
                <a16:creationId xmlns:a16="http://schemas.microsoft.com/office/drawing/2014/main" id="{E29C8704-2B8B-4493-90A5-F14DAE7509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3968" y="555526"/>
            <a:ext cx="1656183" cy="479457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23478"/>
            <a:ext cx="1872208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43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555526"/>
            <a:ext cx="5258400" cy="57606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2800" dirty="0" smtClean="0"/>
              <a:t>Internal QA</a:t>
            </a:r>
            <a:endParaRPr lang="fr-FR" sz="2800" dirty="0"/>
          </a:p>
        </p:txBody>
      </p:sp>
      <p:sp>
        <p:nvSpPr>
          <p:cNvPr id="190" name="Google Shape;190;p12"/>
          <p:cNvSpPr txBox="1">
            <a:spLocks noGrp="1"/>
          </p:cNvSpPr>
          <p:nvPr>
            <p:ph type="body" idx="2"/>
          </p:nvPr>
        </p:nvSpPr>
        <p:spPr>
          <a:xfrm>
            <a:off x="755576" y="1744424"/>
            <a:ext cx="7200800" cy="298756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fr-FR" sz="1400" b="1" dirty="0" err="1"/>
              <a:t>Responsible</a:t>
            </a:r>
            <a:r>
              <a:rPr lang="fr-FR" sz="1400" b="1" dirty="0"/>
              <a:t> Bodies</a:t>
            </a:r>
          </a:p>
          <a:p>
            <a:r>
              <a:rPr lang="fr-FR" sz="1400" dirty="0" smtClean="0"/>
              <a:t>Agence </a:t>
            </a:r>
            <a:r>
              <a:rPr lang="fr-FR" sz="1400" dirty="0"/>
              <a:t>d’évaluation de la recherche et de l’enseignement supérieur (</a:t>
            </a:r>
            <a:r>
              <a:rPr lang="fr-FR" sz="1400" dirty="0" smtClean="0"/>
              <a:t>AERES–</a:t>
            </a:r>
            <a:r>
              <a:rPr lang="fr-FR" sz="1400" dirty="0" err="1" smtClean="0"/>
              <a:t>Evaluating</a:t>
            </a:r>
            <a:r>
              <a:rPr lang="fr-FR" sz="1400" dirty="0" smtClean="0"/>
              <a:t> </a:t>
            </a:r>
            <a:r>
              <a:rPr lang="en-US" sz="1400" dirty="0" smtClean="0"/>
              <a:t>Agency </a:t>
            </a:r>
            <a:r>
              <a:rPr lang="en-US" sz="1400" dirty="0"/>
              <a:t>for Evaluating Research and Higher Education)</a:t>
            </a:r>
          </a:p>
          <a:p>
            <a:r>
              <a:rPr lang="fr-FR" sz="1400" dirty="0" smtClean="0"/>
              <a:t>Comité </a:t>
            </a:r>
            <a:r>
              <a:rPr lang="fr-FR" sz="1400" dirty="0"/>
              <a:t>national d'évaluation des établissements publics à caractère scientifique, culturel </a:t>
            </a:r>
            <a:r>
              <a:rPr lang="fr-FR" sz="1400" dirty="0" smtClean="0"/>
              <a:t>et </a:t>
            </a:r>
            <a:r>
              <a:rPr lang="en-US" sz="1400" dirty="0" err="1" smtClean="0"/>
              <a:t>professionnel</a:t>
            </a:r>
            <a:r>
              <a:rPr lang="en-US" sz="1400" dirty="0" smtClean="0"/>
              <a:t> </a:t>
            </a:r>
            <a:r>
              <a:rPr lang="en-US" sz="1400" dirty="0"/>
              <a:t>(CNE–National Committee for Evaluating Schools of a Scientific, Cultural </a:t>
            </a:r>
            <a:r>
              <a:rPr lang="en-US" sz="1400" dirty="0" smtClean="0"/>
              <a:t>and </a:t>
            </a:r>
            <a:r>
              <a:rPr lang="fr-FR" sz="1400" dirty="0" err="1" smtClean="0"/>
              <a:t>Vocational</a:t>
            </a:r>
            <a:r>
              <a:rPr lang="fr-FR" sz="1400" dirty="0" smtClean="0"/>
              <a:t> </a:t>
            </a:r>
            <a:r>
              <a:rPr lang="fr-FR" sz="1400" dirty="0"/>
              <a:t>Nature)</a:t>
            </a:r>
          </a:p>
          <a:p>
            <a:r>
              <a:rPr lang="fr-FR" sz="1400" dirty="0"/>
              <a:t>Inspection générale de l’administration de l’éducation nationale et de la </a:t>
            </a:r>
            <a:r>
              <a:rPr lang="fr-FR" sz="1400" dirty="0" smtClean="0"/>
              <a:t>recherche </a:t>
            </a:r>
            <a:r>
              <a:rPr lang="en-US" sz="1400" dirty="0" smtClean="0"/>
              <a:t>(</a:t>
            </a:r>
            <a:r>
              <a:rPr lang="en-US" sz="1400" dirty="0"/>
              <a:t>IGAENR–Inspection General of the Administration of National Education and Research)</a:t>
            </a:r>
          </a:p>
          <a:p>
            <a:r>
              <a:rPr lang="fr-FR" sz="1400" dirty="0"/>
              <a:t>The Haut conseil de l’évaluation (HCE–High </a:t>
            </a:r>
            <a:r>
              <a:rPr lang="fr-FR" sz="1400" dirty="0" err="1"/>
              <a:t>Evaluation</a:t>
            </a:r>
            <a:r>
              <a:rPr lang="fr-FR" sz="1400" dirty="0"/>
              <a:t> Council)</a:t>
            </a:r>
            <a:endParaRPr sz="1400" b="1"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 dirty="0"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2" name="Picture 6">
            <a:extLst>
              <a:ext uri="{FF2B5EF4-FFF2-40B4-BE49-F238E27FC236}">
                <a16:creationId xmlns:a16="http://schemas.microsoft.com/office/drawing/2014/main" id="{E29C8704-2B8B-4493-90A5-F14DAE7509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3968" y="555526"/>
            <a:ext cx="1656183" cy="479457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23478"/>
            <a:ext cx="1872208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41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555526"/>
            <a:ext cx="5258400" cy="57606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2800" dirty="0" smtClean="0"/>
              <a:t>Internal QA</a:t>
            </a:r>
            <a:endParaRPr lang="fr-FR" sz="2800" dirty="0"/>
          </a:p>
        </p:txBody>
      </p:sp>
      <p:sp>
        <p:nvSpPr>
          <p:cNvPr id="190" name="Google Shape;190;p12"/>
          <p:cNvSpPr txBox="1">
            <a:spLocks noGrp="1"/>
          </p:cNvSpPr>
          <p:nvPr>
            <p:ph type="body" idx="2"/>
          </p:nvPr>
        </p:nvSpPr>
        <p:spPr>
          <a:xfrm>
            <a:off x="811638" y="1498274"/>
            <a:ext cx="7200800" cy="298756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fr-FR" sz="1400" b="1" dirty="0" err="1"/>
              <a:t>Internal</a:t>
            </a:r>
            <a:r>
              <a:rPr lang="fr-FR" sz="1400" b="1" dirty="0"/>
              <a:t> </a:t>
            </a:r>
            <a:r>
              <a:rPr lang="fr-FR" sz="1400" b="1" dirty="0" err="1"/>
              <a:t>evaluations</a:t>
            </a:r>
            <a:endParaRPr lang="fr-FR" sz="1400" b="1" dirty="0"/>
          </a:p>
          <a:p>
            <a:pPr marL="101600" indent="0">
              <a:buNone/>
            </a:pPr>
            <a:r>
              <a:rPr lang="en-US" sz="1400" dirty="0" smtClean="0"/>
              <a:t>“In </a:t>
            </a:r>
            <a:r>
              <a:rPr lang="en-US" sz="1400" dirty="0"/>
              <a:t>conformity with the autonomy principle for institutions, reinforced by the </a:t>
            </a:r>
            <a:r>
              <a:rPr lang="en-US" sz="1400" dirty="0" smtClean="0"/>
              <a:t>LRU (law defining liberties, freedoms and responsibilities of French HEI):</a:t>
            </a:r>
          </a:p>
          <a:p>
            <a:pPr marL="101600" indent="0">
              <a:buNone/>
            </a:pPr>
            <a:r>
              <a:rPr lang="en-US" sz="1400" dirty="0" smtClean="0"/>
              <a:t> </a:t>
            </a:r>
            <a:r>
              <a:rPr lang="en-US" sz="1400" dirty="0"/>
              <a:t>the </a:t>
            </a:r>
            <a:r>
              <a:rPr lang="en-US" sz="1400" dirty="0" smtClean="0"/>
              <a:t>first responsibility </a:t>
            </a:r>
            <a:r>
              <a:rPr lang="en-US" sz="1400" dirty="0"/>
              <a:t>in managing the teaching quality of higher education falls to the institution itself, </a:t>
            </a:r>
            <a:r>
              <a:rPr lang="en-US" sz="1400" dirty="0" smtClean="0"/>
              <a:t>which lays </a:t>
            </a:r>
            <a:r>
              <a:rPr lang="en-US" sz="1400" dirty="0"/>
              <a:t>the foundations for instilling responsibility in the university system itself as part of the </a:t>
            </a:r>
            <a:r>
              <a:rPr lang="en-US" sz="1400" dirty="0" smtClean="0"/>
              <a:t>national </a:t>
            </a:r>
            <a:r>
              <a:rPr lang="fr-FR" sz="1400" dirty="0" err="1" smtClean="0"/>
              <a:t>quality</a:t>
            </a:r>
            <a:r>
              <a:rPr lang="fr-FR" sz="1400" dirty="0" smtClean="0"/>
              <a:t> </a:t>
            </a:r>
            <a:r>
              <a:rPr lang="fr-FR" sz="1400" dirty="0" err="1"/>
              <a:t>framework</a:t>
            </a:r>
            <a:r>
              <a:rPr lang="fr-FR" sz="1400" dirty="0"/>
              <a:t>.</a:t>
            </a:r>
          </a:p>
          <a:p>
            <a:pPr marL="101600" indent="0">
              <a:buNone/>
            </a:pPr>
            <a:r>
              <a:rPr lang="en-US" sz="1400" dirty="0"/>
              <a:t>Procedures for self-assessment (or internal assessment) are implemented in institutions under </a:t>
            </a:r>
            <a:r>
              <a:rPr lang="en-US" sz="1400" dirty="0" smtClean="0"/>
              <a:t>the urging </a:t>
            </a:r>
            <a:r>
              <a:rPr lang="en-US" sz="1400" dirty="0"/>
              <a:t>and follow-up of AERES and the </a:t>
            </a:r>
            <a:r>
              <a:rPr lang="en-US" sz="1400" dirty="0" smtClean="0"/>
              <a:t>CNE</a:t>
            </a:r>
            <a:r>
              <a:rPr lang="en-US" sz="1400" dirty="0"/>
              <a:t>. Self-assessment tools are placed at the disposal </a:t>
            </a:r>
            <a:r>
              <a:rPr lang="en-US" sz="1400" dirty="0" smtClean="0"/>
              <a:t>of institutions </a:t>
            </a:r>
            <a:r>
              <a:rPr lang="en-US" sz="1400" dirty="0"/>
              <a:t>by these bodies, as for example the Livre des </a:t>
            </a:r>
            <a:r>
              <a:rPr lang="en-US" sz="1400" dirty="0" err="1"/>
              <a:t>références</a:t>
            </a:r>
            <a:r>
              <a:rPr lang="en-US" sz="1400" dirty="0"/>
              <a:t> (LDR–Reference Book) by </a:t>
            </a:r>
            <a:r>
              <a:rPr lang="en-US" sz="1400" dirty="0" smtClean="0"/>
              <a:t>the CNE. </a:t>
            </a:r>
            <a:r>
              <a:rPr lang="en-US" sz="1400" dirty="0"/>
              <a:t>This tool is composed of three chapters (training policy, scientific policy and management) </a:t>
            </a:r>
            <a:r>
              <a:rPr lang="en-US" sz="1400" dirty="0" smtClean="0"/>
              <a:t>that respond </a:t>
            </a:r>
            <a:r>
              <a:rPr lang="en-US" sz="1400" dirty="0"/>
              <a:t>to the basic remits of universities. The institution is led to identify its strengths, </a:t>
            </a:r>
            <a:r>
              <a:rPr lang="en-US" sz="1400" dirty="0" smtClean="0"/>
              <a:t>its weaknesses </a:t>
            </a:r>
            <a:r>
              <a:rPr lang="en-US" sz="1400" dirty="0"/>
              <a:t>and its progress; it acquires a global view of how it </a:t>
            </a:r>
            <a:r>
              <a:rPr lang="en-US" sz="1400" dirty="0" smtClean="0"/>
              <a:t>works”</a:t>
            </a:r>
          </a:p>
          <a:p>
            <a:pPr marL="101600" indent="0">
              <a:buNone/>
            </a:pPr>
            <a:r>
              <a:rPr lang="en-US" sz="900" b="1" dirty="0" smtClean="0"/>
              <a:t>Source: Eurydice</a:t>
            </a:r>
            <a:endParaRPr sz="900" b="1"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 dirty="0"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2" name="Picture 6">
            <a:extLst>
              <a:ext uri="{FF2B5EF4-FFF2-40B4-BE49-F238E27FC236}">
                <a16:creationId xmlns:a16="http://schemas.microsoft.com/office/drawing/2014/main" id="{E29C8704-2B8B-4493-90A5-F14DAE7509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3968" y="555526"/>
            <a:ext cx="1656183" cy="479457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23478"/>
            <a:ext cx="1872208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72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lerio template">
  <a:themeElements>
    <a:clrScheme name="Custom 347">
      <a:dk1>
        <a:srgbClr val="263248"/>
      </a:dk1>
      <a:lt1>
        <a:srgbClr val="FFFFFF"/>
      </a:lt1>
      <a:dk2>
        <a:srgbClr val="434343"/>
      </a:dk2>
      <a:lt2>
        <a:srgbClr val="E0E4E9"/>
      </a:lt2>
      <a:accent1>
        <a:srgbClr val="3F5378"/>
      </a:accent1>
      <a:accent2>
        <a:srgbClr val="263248"/>
      </a:accent2>
      <a:accent3>
        <a:srgbClr val="92A8C8"/>
      </a:accent3>
      <a:accent4>
        <a:srgbClr val="C7D3E6"/>
      </a:accent4>
      <a:accent5>
        <a:srgbClr val="FF9800"/>
      </a:accent5>
      <a:accent6>
        <a:srgbClr val="D26F00"/>
      </a:accent6>
      <a:hlink>
        <a:srgbClr val="3F5378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1226</TotalTime>
  <Words>675</Words>
  <Application>Microsoft Office PowerPoint</Application>
  <PresentationFormat>Affichage à l'écran (16:9)</PresentationFormat>
  <Paragraphs>77</Paragraphs>
  <Slides>12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8" baseType="lpstr">
      <vt:lpstr>Arvo</vt:lpstr>
      <vt:lpstr>Roboto Condensed</vt:lpstr>
      <vt:lpstr>Arial</vt:lpstr>
      <vt:lpstr>Times New Roman</vt:lpstr>
      <vt:lpstr>Roboto Condensed Light</vt:lpstr>
      <vt:lpstr>Salerio template</vt:lpstr>
      <vt:lpstr>Project acronym: QFORTE Project title: QFORTE - Enhancement of Quality Assurance in Higher Education System in Moldova (Ref. nr.: 618742-EPP-1-2020-1-MD-EPPKA2-CBHE-SP)         Illustration : QA from a French university perspective : Université de Montpellier / University of Montpellier (UM)   Country workshop 30 September, 2021</vt:lpstr>
      <vt:lpstr>CONTENTS</vt:lpstr>
      <vt:lpstr>CONTENTS</vt:lpstr>
      <vt:lpstr>French HE system</vt:lpstr>
      <vt:lpstr>GOALS &amp; PURPOSES</vt:lpstr>
      <vt:lpstr>Areas covered  by QA system</vt:lpstr>
      <vt:lpstr>External QA in France</vt:lpstr>
      <vt:lpstr>Internal QA</vt:lpstr>
      <vt:lpstr>Internal QA</vt:lpstr>
      <vt:lpstr>QA UM institutional strategy and action plan</vt:lpstr>
      <vt:lpstr>Stakehloders, benefits and challenges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VeliscoN</dc:creator>
  <cp:lastModifiedBy>nadia.ghersallah-lagarde@umontpellier.fr</cp:lastModifiedBy>
  <cp:revision>94</cp:revision>
  <dcterms:modified xsi:type="dcterms:W3CDTF">2021-09-30T09:58:24Z</dcterms:modified>
</cp:coreProperties>
</file>